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  <p:sldMasterId id="2147483692" r:id="rId2"/>
    <p:sldMasterId id="2147483706" r:id="rId3"/>
  </p:sldMasterIdLst>
  <p:notesMasterIdLst>
    <p:notesMasterId r:id="rId15"/>
  </p:notesMasterIdLst>
  <p:handoutMasterIdLst>
    <p:handoutMasterId r:id="rId16"/>
  </p:handoutMasterIdLst>
  <p:sldIdLst>
    <p:sldId id="435" r:id="rId4"/>
    <p:sldId id="433" r:id="rId5"/>
    <p:sldId id="437" r:id="rId6"/>
    <p:sldId id="438" r:id="rId7"/>
    <p:sldId id="441" r:id="rId8"/>
    <p:sldId id="442" r:id="rId9"/>
    <p:sldId id="447" r:id="rId10"/>
    <p:sldId id="449" r:id="rId11"/>
    <p:sldId id="450" r:id="rId12"/>
    <p:sldId id="451" r:id="rId13"/>
    <p:sldId id="452" r:id="rId14"/>
  </p:sldIdLst>
  <p:sldSz cx="12192000" cy="6858000"/>
  <p:notesSz cx="7010400" cy="9296400"/>
  <p:custDataLst>
    <p:tags r:id="rId1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7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7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7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7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7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BBE0E3"/>
    <a:srgbClr val="990033"/>
    <a:srgbClr val="000000"/>
    <a:srgbClr val="900A17"/>
    <a:srgbClr val="4F81BD"/>
    <a:srgbClr val="312C19"/>
    <a:srgbClr val="111135"/>
    <a:srgbClr val="C59353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4719" autoAdjust="0"/>
  </p:normalViewPr>
  <p:slideViewPr>
    <p:cSldViewPr snapToObjects="1">
      <p:cViewPr varScale="1">
        <p:scale>
          <a:sx n="117" d="100"/>
          <a:sy n="117" d="100"/>
        </p:scale>
        <p:origin x="36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420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325943-791C-43A1-8DB3-BAFA3721A13B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01F099-6933-4E3E-A5A5-9B078A6230C4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846029D7-8B0A-4FB6-BB48-A258F9CD9D75}" type="parTrans" cxnId="{43C49790-CF1E-418F-9A6D-2B34DF4343A7}">
      <dgm:prSet/>
      <dgm:spPr/>
      <dgm:t>
        <a:bodyPr/>
        <a:lstStyle/>
        <a:p>
          <a:endParaRPr lang="en-US"/>
        </a:p>
      </dgm:t>
    </dgm:pt>
    <dgm:pt modelId="{961EE3CE-279D-4BD1-8E6F-BDA6E7FC4B5E}" type="sibTrans" cxnId="{43C49790-CF1E-418F-9A6D-2B34DF4343A7}">
      <dgm:prSet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3D115EFE-66F7-4E36-88C9-47CEF4E82081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C9C330B6-FC3A-4407-B19C-684A30CC6584}" type="parTrans" cxnId="{95BF78EF-A48D-4551-8CBC-F83F5FA9BACF}">
      <dgm:prSet/>
      <dgm:spPr/>
      <dgm:t>
        <a:bodyPr/>
        <a:lstStyle/>
        <a:p>
          <a:endParaRPr lang="en-US"/>
        </a:p>
      </dgm:t>
    </dgm:pt>
    <dgm:pt modelId="{714BCD74-D35A-48FC-B822-6B16099E359E}" type="sibTrans" cxnId="{95BF78EF-A48D-4551-8CBC-F83F5FA9BACF}">
      <dgm:prSet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7B10BE37-2204-43C0-A7EB-42E8C9FF6B69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B2AF7928-BEC7-4D1E-ACDF-578A54C1827F}" type="parTrans" cxnId="{8C2C03EC-DE83-4303-9017-FD496B84324D}">
      <dgm:prSet/>
      <dgm:spPr/>
      <dgm:t>
        <a:bodyPr/>
        <a:lstStyle/>
        <a:p>
          <a:endParaRPr lang="en-US"/>
        </a:p>
      </dgm:t>
    </dgm:pt>
    <dgm:pt modelId="{93E7AA95-F8F0-443C-86C9-5A6D0B888AA4}" type="sibTrans" cxnId="{8C2C03EC-DE83-4303-9017-FD496B84324D}">
      <dgm:prSet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554B4CBC-1C60-45E9-820F-4FDCE5618717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A7E12103-C982-4CFD-A4FF-414668D32F23}" type="parTrans" cxnId="{FE16298F-CE2F-49CA-8F24-582751729A5F}">
      <dgm:prSet/>
      <dgm:spPr/>
      <dgm:t>
        <a:bodyPr/>
        <a:lstStyle/>
        <a:p>
          <a:endParaRPr lang="en-US"/>
        </a:p>
      </dgm:t>
    </dgm:pt>
    <dgm:pt modelId="{4024F25C-9162-435F-B612-6779C801DE4A}" type="sibTrans" cxnId="{FE16298F-CE2F-49CA-8F24-582751729A5F}">
      <dgm:prSet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3B5A9F99-E1DE-42DF-A0E5-7EEB2717B099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4F6CF48F-6B39-4FD4-9D4B-E85A178F61B7}" type="parTrans" cxnId="{0CAC2E3F-80B0-4411-90A6-95FE5E97EA0B}">
      <dgm:prSet/>
      <dgm:spPr/>
      <dgm:t>
        <a:bodyPr/>
        <a:lstStyle/>
        <a:p>
          <a:endParaRPr lang="en-US"/>
        </a:p>
      </dgm:t>
    </dgm:pt>
    <dgm:pt modelId="{34D9E8E8-5308-48DD-9C59-1C31C1910BBA}" type="sibTrans" cxnId="{0CAC2E3F-80B0-4411-90A6-95FE5E97EA0B}">
      <dgm:prSet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82314262-0AD7-4B96-B398-8976E61AA13A}" type="pres">
      <dgm:prSet presAssocID="{EF325943-791C-43A1-8DB3-BAFA3721A13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4E071C-0DCE-43C1-8B8A-FF63066954F7}" type="pres">
      <dgm:prSet presAssocID="{4401F099-6933-4E3E-A5A5-9B078A6230C4}" presName="dummy" presStyleCnt="0"/>
      <dgm:spPr/>
    </dgm:pt>
    <dgm:pt modelId="{6AE2D446-C0DE-49F1-8E59-C0DC43CFB2A7}" type="pres">
      <dgm:prSet presAssocID="{4401F099-6933-4E3E-A5A5-9B078A6230C4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7B83CD-678F-4839-9006-29CA50F08FF7}" type="pres">
      <dgm:prSet presAssocID="{961EE3CE-279D-4BD1-8E6F-BDA6E7FC4B5E}" presName="sibTrans" presStyleLbl="node1" presStyleIdx="0" presStyleCnt="5"/>
      <dgm:spPr/>
      <dgm:t>
        <a:bodyPr/>
        <a:lstStyle/>
        <a:p>
          <a:endParaRPr lang="en-US"/>
        </a:p>
      </dgm:t>
    </dgm:pt>
    <dgm:pt modelId="{0FFB521F-6F1A-431F-B761-115C653E3F82}" type="pres">
      <dgm:prSet presAssocID="{3D115EFE-66F7-4E36-88C9-47CEF4E82081}" presName="dummy" presStyleCnt="0"/>
      <dgm:spPr/>
    </dgm:pt>
    <dgm:pt modelId="{5B59DC04-7821-42BE-AF60-693C49D2D856}" type="pres">
      <dgm:prSet presAssocID="{3D115EFE-66F7-4E36-88C9-47CEF4E82081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C3B905-4937-4F6E-AD07-2E21FA2F405F}" type="pres">
      <dgm:prSet presAssocID="{714BCD74-D35A-48FC-B822-6B16099E359E}" presName="sibTrans" presStyleLbl="node1" presStyleIdx="1" presStyleCnt="5"/>
      <dgm:spPr/>
      <dgm:t>
        <a:bodyPr/>
        <a:lstStyle/>
        <a:p>
          <a:endParaRPr lang="en-US"/>
        </a:p>
      </dgm:t>
    </dgm:pt>
    <dgm:pt modelId="{1E82F319-24A4-4C68-B39B-B12DD0CC227D}" type="pres">
      <dgm:prSet presAssocID="{7B10BE37-2204-43C0-A7EB-42E8C9FF6B69}" presName="dummy" presStyleCnt="0"/>
      <dgm:spPr/>
    </dgm:pt>
    <dgm:pt modelId="{8DEDA528-14CF-4B30-992B-55B098BC8372}" type="pres">
      <dgm:prSet presAssocID="{7B10BE37-2204-43C0-A7EB-42E8C9FF6B69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199868-DCED-43EE-A9DB-9CD43EA8E49A}" type="pres">
      <dgm:prSet presAssocID="{93E7AA95-F8F0-443C-86C9-5A6D0B888AA4}" presName="sibTrans" presStyleLbl="node1" presStyleIdx="2" presStyleCnt="5" custLinFactNeighborX="-1340" custLinFactNeighborY="2357"/>
      <dgm:spPr/>
      <dgm:t>
        <a:bodyPr/>
        <a:lstStyle/>
        <a:p>
          <a:endParaRPr lang="en-US"/>
        </a:p>
      </dgm:t>
    </dgm:pt>
    <dgm:pt modelId="{3CDA85A5-B0A3-4DEF-B049-482C4AF7143C}" type="pres">
      <dgm:prSet presAssocID="{554B4CBC-1C60-45E9-820F-4FDCE5618717}" presName="dummy" presStyleCnt="0"/>
      <dgm:spPr/>
    </dgm:pt>
    <dgm:pt modelId="{9172C604-EE99-428E-84CC-84A54DA79950}" type="pres">
      <dgm:prSet presAssocID="{554B4CBC-1C60-45E9-820F-4FDCE5618717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A015C7-6D52-4DAB-8E1D-1E8C98F56900}" type="pres">
      <dgm:prSet presAssocID="{4024F25C-9162-435F-B612-6779C801DE4A}" presName="sibTrans" presStyleLbl="node1" presStyleIdx="3" presStyleCnt="5"/>
      <dgm:spPr/>
      <dgm:t>
        <a:bodyPr/>
        <a:lstStyle/>
        <a:p>
          <a:endParaRPr lang="en-US"/>
        </a:p>
      </dgm:t>
    </dgm:pt>
    <dgm:pt modelId="{8110A755-FC5B-4133-9AED-872031DC23E9}" type="pres">
      <dgm:prSet presAssocID="{3B5A9F99-E1DE-42DF-A0E5-7EEB2717B099}" presName="dummy" presStyleCnt="0"/>
      <dgm:spPr/>
    </dgm:pt>
    <dgm:pt modelId="{1783CA7C-12A8-4AB0-9FA0-610F8AD9A0C1}" type="pres">
      <dgm:prSet presAssocID="{3B5A9F99-E1DE-42DF-A0E5-7EEB2717B099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8D54E7-6758-45EA-94B3-85CE6909A42B}" type="pres">
      <dgm:prSet presAssocID="{34D9E8E8-5308-48DD-9C59-1C31C1910BBA}" presName="sibTrans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5EC35AAA-BFE7-41B8-9FC7-3C45D73C7A08}" type="presOf" srcId="{3D115EFE-66F7-4E36-88C9-47CEF4E82081}" destId="{5B59DC04-7821-42BE-AF60-693C49D2D856}" srcOrd="0" destOrd="0" presId="urn:microsoft.com/office/officeart/2005/8/layout/cycle1"/>
    <dgm:cxn modelId="{43C49790-CF1E-418F-9A6D-2B34DF4343A7}" srcId="{EF325943-791C-43A1-8DB3-BAFA3721A13B}" destId="{4401F099-6933-4E3E-A5A5-9B078A6230C4}" srcOrd="0" destOrd="0" parTransId="{846029D7-8B0A-4FB6-BB48-A258F9CD9D75}" sibTransId="{961EE3CE-279D-4BD1-8E6F-BDA6E7FC4B5E}"/>
    <dgm:cxn modelId="{B22F83CE-5B43-43EE-A73B-D5667FB56DC8}" type="presOf" srcId="{3B5A9F99-E1DE-42DF-A0E5-7EEB2717B099}" destId="{1783CA7C-12A8-4AB0-9FA0-610F8AD9A0C1}" srcOrd="0" destOrd="0" presId="urn:microsoft.com/office/officeart/2005/8/layout/cycle1"/>
    <dgm:cxn modelId="{0CAC2E3F-80B0-4411-90A6-95FE5E97EA0B}" srcId="{EF325943-791C-43A1-8DB3-BAFA3721A13B}" destId="{3B5A9F99-E1DE-42DF-A0E5-7EEB2717B099}" srcOrd="4" destOrd="0" parTransId="{4F6CF48F-6B39-4FD4-9D4B-E85A178F61B7}" sibTransId="{34D9E8E8-5308-48DD-9C59-1C31C1910BBA}"/>
    <dgm:cxn modelId="{699453E8-BD04-4E74-BAA6-B918E52F7FBC}" type="presOf" srcId="{714BCD74-D35A-48FC-B822-6B16099E359E}" destId="{71C3B905-4937-4F6E-AD07-2E21FA2F405F}" srcOrd="0" destOrd="0" presId="urn:microsoft.com/office/officeart/2005/8/layout/cycle1"/>
    <dgm:cxn modelId="{13292754-0EC5-49F3-B637-03E2F8E0F4BF}" type="presOf" srcId="{EF325943-791C-43A1-8DB3-BAFA3721A13B}" destId="{82314262-0AD7-4B96-B398-8976E61AA13A}" srcOrd="0" destOrd="0" presId="urn:microsoft.com/office/officeart/2005/8/layout/cycle1"/>
    <dgm:cxn modelId="{E6A8FABF-8574-4BB0-A41E-53B7F399D924}" type="presOf" srcId="{961EE3CE-279D-4BD1-8E6F-BDA6E7FC4B5E}" destId="{967B83CD-678F-4839-9006-29CA50F08FF7}" srcOrd="0" destOrd="0" presId="urn:microsoft.com/office/officeart/2005/8/layout/cycle1"/>
    <dgm:cxn modelId="{8C2C03EC-DE83-4303-9017-FD496B84324D}" srcId="{EF325943-791C-43A1-8DB3-BAFA3721A13B}" destId="{7B10BE37-2204-43C0-A7EB-42E8C9FF6B69}" srcOrd="2" destOrd="0" parTransId="{B2AF7928-BEC7-4D1E-ACDF-578A54C1827F}" sibTransId="{93E7AA95-F8F0-443C-86C9-5A6D0B888AA4}"/>
    <dgm:cxn modelId="{AD95ABB8-83EB-4C7C-A132-82E30DF57CD4}" type="presOf" srcId="{554B4CBC-1C60-45E9-820F-4FDCE5618717}" destId="{9172C604-EE99-428E-84CC-84A54DA79950}" srcOrd="0" destOrd="0" presId="urn:microsoft.com/office/officeart/2005/8/layout/cycle1"/>
    <dgm:cxn modelId="{95BF78EF-A48D-4551-8CBC-F83F5FA9BACF}" srcId="{EF325943-791C-43A1-8DB3-BAFA3721A13B}" destId="{3D115EFE-66F7-4E36-88C9-47CEF4E82081}" srcOrd="1" destOrd="0" parTransId="{C9C330B6-FC3A-4407-B19C-684A30CC6584}" sibTransId="{714BCD74-D35A-48FC-B822-6B16099E359E}"/>
    <dgm:cxn modelId="{FE16298F-CE2F-49CA-8F24-582751729A5F}" srcId="{EF325943-791C-43A1-8DB3-BAFA3721A13B}" destId="{554B4CBC-1C60-45E9-820F-4FDCE5618717}" srcOrd="3" destOrd="0" parTransId="{A7E12103-C982-4CFD-A4FF-414668D32F23}" sibTransId="{4024F25C-9162-435F-B612-6779C801DE4A}"/>
    <dgm:cxn modelId="{B8A071AB-53D8-400E-B978-C368A65551B1}" type="presOf" srcId="{7B10BE37-2204-43C0-A7EB-42E8C9FF6B69}" destId="{8DEDA528-14CF-4B30-992B-55B098BC8372}" srcOrd="0" destOrd="0" presId="urn:microsoft.com/office/officeart/2005/8/layout/cycle1"/>
    <dgm:cxn modelId="{BB6D6BEE-1719-48A4-8CF4-1B66737D59D4}" type="presOf" srcId="{93E7AA95-F8F0-443C-86C9-5A6D0B888AA4}" destId="{51199868-DCED-43EE-A9DB-9CD43EA8E49A}" srcOrd="0" destOrd="0" presId="urn:microsoft.com/office/officeart/2005/8/layout/cycle1"/>
    <dgm:cxn modelId="{4D1A311A-A626-450B-9790-066C3B2B5B9E}" type="presOf" srcId="{4024F25C-9162-435F-B612-6779C801DE4A}" destId="{C7A015C7-6D52-4DAB-8E1D-1E8C98F56900}" srcOrd="0" destOrd="0" presId="urn:microsoft.com/office/officeart/2005/8/layout/cycle1"/>
    <dgm:cxn modelId="{7A32973E-7D54-4AA4-AE24-12B2228C41A6}" type="presOf" srcId="{4401F099-6933-4E3E-A5A5-9B078A6230C4}" destId="{6AE2D446-C0DE-49F1-8E59-C0DC43CFB2A7}" srcOrd="0" destOrd="0" presId="urn:microsoft.com/office/officeart/2005/8/layout/cycle1"/>
    <dgm:cxn modelId="{56239FB3-3E75-4CC5-B82D-D7CAF1B2D55F}" type="presOf" srcId="{34D9E8E8-5308-48DD-9C59-1C31C1910BBA}" destId="{C58D54E7-6758-45EA-94B3-85CE6909A42B}" srcOrd="0" destOrd="0" presId="urn:microsoft.com/office/officeart/2005/8/layout/cycle1"/>
    <dgm:cxn modelId="{70CED3A6-D512-426B-B366-3F09001DF1FE}" type="presParOf" srcId="{82314262-0AD7-4B96-B398-8976E61AA13A}" destId="{5C4E071C-0DCE-43C1-8B8A-FF63066954F7}" srcOrd="0" destOrd="0" presId="urn:microsoft.com/office/officeart/2005/8/layout/cycle1"/>
    <dgm:cxn modelId="{98FDEA8E-3A62-4C57-A6C4-07B11C3B669C}" type="presParOf" srcId="{82314262-0AD7-4B96-B398-8976E61AA13A}" destId="{6AE2D446-C0DE-49F1-8E59-C0DC43CFB2A7}" srcOrd="1" destOrd="0" presId="urn:microsoft.com/office/officeart/2005/8/layout/cycle1"/>
    <dgm:cxn modelId="{A5A34B62-691D-4187-8B84-8F6CD118EAAE}" type="presParOf" srcId="{82314262-0AD7-4B96-B398-8976E61AA13A}" destId="{967B83CD-678F-4839-9006-29CA50F08FF7}" srcOrd="2" destOrd="0" presId="urn:microsoft.com/office/officeart/2005/8/layout/cycle1"/>
    <dgm:cxn modelId="{369E27F2-96A7-4C79-9864-ACBA64D8319B}" type="presParOf" srcId="{82314262-0AD7-4B96-B398-8976E61AA13A}" destId="{0FFB521F-6F1A-431F-B761-115C653E3F82}" srcOrd="3" destOrd="0" presId="urn:microsoft.com/office/officeart/2005/8/layout/cycle1"/>
    <dgm:cxn modelId="{C6659CE4-886F-4A13-9373-2E0D2096A235}" type="presParOf" srcId="{82314262-0AD7-4B96-B398-8976E61AA13A}" destId="{5B59DC04-7821-42BE-AF60-693C49D2D856}" srcOrd="4" destOrd="0" presId="urn:microsoft.com/office/officeart/2005/8/layout/cycle1"/>
    <dgm:cxn modelId="{77AE6F93-CFED-434D-B734-1030C3DE475C}" type="presParOf" srcId="{82314262-0AD7-4B96-B398-8976E61AA13A}" destId="{71C3B905-4937-4F6E-AD07-2E21FA2F405F}" srcOrd="5" destOrd="0" presId="urn:microsoft.com/office/officeart/2005/8/layout/cycle1"/>
    <dgm:cxn modelId="{66B2EB63-9964-40EB-B83A-E45F5F0C2191}" type="presParOf" srcId="{82314262-0AD7-4B96-B398-8976E61AA13A}" destId="{1E82F319-24A4-4C68-B39B-B12DD0CC227D}" srcOrd="6" destOrd="0" presId="urn:microsoft.com/office/officeart/2005/8/layout/cycle1"/>
    <dgm:cxn modelId="{81733A6D-852F-4BDD-9D3A-2E95A82AEB54}" type="presParOf" srcId="{82314262-0AD7-4B96-B398-8976E61AA13A}" destId="{8DEDA528-14CF-4B30-992B-55B098BC8372}" srcOrd="7" destOrd="0" presId="urn:microsoft.com/office/officeart/2005/8/layout/cycle1"/>
    <dgm:cxn modelId="{63013EB6-A98A-4B20-BB29-E3BC73C0A443}" type="presParOf" srcId="{82314262-0AD7-4B96-B398-8976E61AA13A}" destId="{51199868-DCED-43EE-A9DB-9CD43EA8E49A}" srcOrd="8" destOrd="0" presId="urn:microsoft.com/office/officeart/2005/8/layout/cycle1"/>
    <dgm:cxn modelId="{EB8CDBEE-DE63-468A-8515-08BE53833FFE}" type="presParOf" srcId="{82314262-0AD7-4B96-B398-8976E61AA13A}" destId="{3CDA85A5-B0A3-4DEF-B049-482C4AF7143C}" srcOrd="9" destOrd="0" presId="urn:microsoft.com/office/officeart/2005/8/layout/cycle1"/>
    <dgm:cxn modelId="{94F43E50-B0A0-41C2-9FD1-5FB5C0052D14}" type="presParOf" srcId="{82314262-0AD7-4B96-B398-8976E61AA13A}" destId="{9172C604-EE99-428E-84CC-84A54DA79950}" srcOrd="10" destOrd="0" presId="urn:microsoft.com/office/officeart/2005/8/layout/cycle1"/>
    <dgm:cxn modelId="{803F883A-B616-4296-BAF2-84E8A9934A39}" type="presParOf" srcId="{82314262-0AD7-4B96-B398-8976E61AA13A}" destId="{C7A015C7-6D52-4DAB-8E1D-1E8C98F56900}" srcOrd="11" destOrd="0" presId="urn:microsoft.com/office/officeart/2005/8/layout/cycle1"/>
    <dgm:cxn modelId="{A7CFF90D-152F-4B38-AB68-C3CCA457AC3B}" type="presParOf" srcId="{82314262-0AD7-4B96-B398-8976E61AA13A}" destId="{8110A755-FC5B-4133-9AED-872031DC23E9}" srcOrd="12" destOrd="0" presId="urn:microsoft.com/office/officeart/2005/8/layout/cycle1"/>
    <dgm:cxn modelId="{6955B273-C9AD-49E2-95C9-7B101A0F1284}" type="presParOf" srcId="{82314262-0AD7-4B96-B398-8976E61AA13A}" destId="{1783CA7C-12A8-4AB0-9FA0-610F8AD9A0C1}" srcOrd="13" destOrd="0" presId="urn:microsoft.com/office/officeart/2005/8/layout/cycle1"/>
    <dgm:cxn modelId="{BD8BD25E-EE6C-4586-9839-F8F169BE5452}" type="presParOf" srcId="{82314262-0AD7-4B96-B398-8976E61AA13A}" destId="{C58D54E7-6758-45EA-94B3-85CE6909A42B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E2D446-C0DE-49F1-8E59-C0DC43CFB2A7}">
      <dsp:nvSpPr>
        <dsp:cNvPr id="0" name=""/>
        <dsp:cNvSpPr/>
      </dsp:nvSpPr>
      <dsp:spPr>
        <a:xfrm>
          <a:off x="4704665" y="39140"/>
          <a:ext cx="1341437" cy="1341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 </a:t>
          </a:r>
          <a:endParaRPr lang="en-US" sz="6500" kern="1200" dirty="0"/>
        </a:p>
      </dsp:txBody>
      <dsp:txXfrm>
        <a:off x="4704665" y="39140"/>
        <a:ext cx="1341437" cy="1341437"/>
      </dsp:txXfrm>
    </dsp:sp>
    <dsp:sp modelId="{967B83CD-678F-4839-9006-29CA50F08FF7}">
      <dsp:nvSpPr>
        <dsp:cNvPr id="0" name=""/>
        <dsp:cNvSpPr/>
      </dsp:nvSpPr>
      <dsp:spPr>
        <a:xfrm>
          <a:off x="1549560" y="385"/>
          <a:ext cx="5028878" cy="5028878"/>
        </a:xfrm>
        <a:prstGeom prst="circularArrow">
          <a:avLst>
            <a:gd name="adj1" fmla="val 5202"/>
            <a:gd name="adj2" fmla="val 336015"/>
            <a:gd name="adj3" fmla="val 21292825"/>
            <a:gd name="adj4" fmla="val 19766604"/>
            <a:gd name="adj5" fmla="val 6068"/>
          </a:avLst>
        </a:prstGeom>
        <a:solidFill>
          <a:srgbClr val="FFFF00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59DC04-7821-42BE-AF60-693C49D2D856}">
      <dsp:nvSpPr>
        <dsp:cNvPr id="0" name=""/>
        <dsp:cNvSpPr/>
      </dsp:nvSpPr>
      <dsp:spPr>
        <a:xfrm>
          <a:off x="5515145" y="2533541"/>
          <a:ext cx="1341437" cy="1341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 </a:t>
          </a:r>
          <a:endParaRPr lang="en-US" sz="6500" kern="1200" dirty="0"/>
        </a:p>
      </dsp:txBody>
      <dsp:txXfrm>
        <a:off x="5515145" y="2533541"/>
        <a:ext cx="1341437" cy="1341437"/>
      </dsp:txXfrm>
    </dsp:sp>
    <dsp:sp modelId="{71C3B905-4937-4F6E-AD07-2E21FA2F405F}">
      <dsp:nvSpPr>
        <dsp:cNvPr id="0" name=""/>
        <dsp:cNvSpPr/>
      </dsp:nvSpPr>
      <dsp:spPr>
        <a:xfrm>
          <a:off x="1549560" y="385"/>
          <a:ext cx="5028878" cy="5028878"/>
        </a:xfrm>
        <a:prstGeom prst="circularArrow">
          <a:avLst>
            <a:gd name="adj1" fmla="val 5202"/>
            <a:gd name="adj2" fmla="val 336015"/>
            <a:gd name="adj3" fmla="val 4014266"/>
            <a:gd name="adj4" fmla="val 2253829"/>
            <a:gd name="adj5" fmla="val 6068"/>
          </a:avLst>
        </a:prstGeom>
        <a:solidFill>
          <a:srgbClr val="FFFF00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EDA528-14CF-4B30-992B-55B098BC8372}">
      <dsp:nvSpPr>
        <dsp:cNvPr id="0" name=""/>
        <dsp:cNvSpPr/>
      </dsp:nvSpPr>
      <dsp:spPr>
        <a:xfrm>
          <a:off x="3393281" y="4075166"/>
          <a:ext cx="1341437" cy="1341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 </a:t>
          </a:r>
          <a:endParaRPr lang="en-US" sz="6500" kern="1200" dirty="0"/>
        </a:p>
      </dsp:txBody>
      <dsp:txXfrm>
        <a:off x="3393281" y="4075166"/>
        <a:ext cx="1341437" cy="1341437"/>
      </dsp:txXfrm>
    </dsp:sp>
    <dsp:sp modelId="{51199868-DCED-43EE-A9DB-9CD43EA8E49A}">
      <dsp:nvSpPr>
        <dsp:cNvPr id="0" name=""/>
        <dsp:cNvSpPr/>
      </dsp:nvSpPr>
      <dsp:spPr>
        <a:xfrm>
          <a:off x="1482173" y="118916"/>
          <a:ext cx="5028878" cy="5028878"/>
        </a:xfrm>
        <a:prstGeom prst="circularArrow">
          <a:avLst>
            <a:gd name="adj1" fmla="val 5202"/>
            <a:gd name="adj2" fmla="val 336015"/>
            <a:gd name="adj3" fmla="val 8210155"/>
            <a:gd name="adj4" fmla="val 6449719"/>
            <a:gd name="adj5" fmla="val 6068"/>
          </a:avLst>
        </a:prstGeom>
        <a:solidFill>
          <a:srgbClr val="FFFF00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72C604-EE99-428E-84CC-84A54DA79950}">
      <dsp:nvSpPr>
        <dsp:cNvPr id="0" name=""/>
        <dsp:cNvSpPr/>
      </dsp:nvSpPr>
      <dsp:spPr>
        <a:xfrm>
          <a:off x="1271416" y="2533541"/>
          <a:ext cx="1341437" cy="1341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 </a:t>
          </a:r>
          <a:endParaRPr lang="en-US" sz="6500" kern="1200" dirty="0"/>
        </a:p>
      </dsp:txBody>
      <dsp:txXfrm>
        <a:off x="1271416" y="2533541"/>
        <a:ext cx="1341437" cy="1341437"/>
      </dsp:txXfrm>
    </dsp:sp>
    <dsp:sp modelId="{C7A015C7-6D52-4DAB-8E1D-1E8C98F56900}">
      <dsp:nvSpPr>
        <dsp:cNvPr id="0" name=""/>
        <dsp:cNvSpPr/>
      </dsp:nvSpPr>
      <dsp:spPr>
        <a:xfrm>
          <a:off x="1549560" y="385"/>
          <a:ext cx="5028878" cy="5028878"/>
        </a:xfrm>
        <a:prstGeom prst="circularArrow">
          <a:avLst>
            <a:gd name="adj1" fmla="val 5202"/>
            <a:gd name="adj2" fmla="val 336015"/>
            <a:gd name="adj3" fmla="val 12297380"/>
            <a:gd name="adj4" fmla="val 10771160"/>
            <a:gd name="adj5" fmla="val 6068"/>
          </a:avLst>
        </a:prstGeom>
        <a:solidFill>
          <a:srgbClr val="FFFF00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83CA7C-12A8-4AB0-9FA0-610F8AD9A0C1}">
      <dsp:nvSpPr>
        <dsp:cNvPr id="0" name=""/>
        <dsp:cNvSpPr/>
      </dsp:nvSpPr>
      <dsp:spPr>
        <a:xfrm>
          <a:off x="2081896" y="39140"/>
          <a:ext cx="1341437" cy="1341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 </a:t>
          </a:r>
          <a:endParaRPr lang="en-US" sz="6500" kern="1200" dirty="0"/>
        </a:p>
      </dsp:txBody>
      <dsp:txXfrm>
        <a:off x="2081896" y="39140"/>
        <a:ext cx="1341437" cy="1341437"/>
      </dsp:txXfrm>
    </dsp:sp>
    <dsp:sp modelId="{C58D54E7-6758-45EA-94B3-85CE6909A42B}">
      <dsp:nvSpPr>
        <dsp:cNvPr id="0" name=""/>
        <dsp:cNvSpPr/>
      </dsp:nvSpPr>
      <dsp:spPr>
        <a:xfrm>
          <a:off x="1549560" y="385"/>
          <a:ext cx="5028878" cy="5028878"/>
        </a:xfrm>
        <a:prstGeom prst="circularArrow">
          <a:avLst>
            <a:gd name="adj1" fmla="val 5202"/>
            <a:gd name="adj2" fmla="val 336015"/>
            <a:gd name="adj3" fmla="val 16865256"/>
            <a:gd name="adj4" fmla="val 15198729"/>
            <a:gd name="adj5" fmla="val 6068"/>
          </a:avLst>
        </a:prstGeom>
        <a:solidFill>
          <a:srgbClr val="FFFF00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985" cy="466053"/>
          </a:xfrm>
          <a:prstGeom prst="rect">
            <a:avLst/>
          </a:prstGeom>
        </p:spPr>
        <p:txBody>
          <a:bodyPr vert="horz" lIns="20702" tIns="10351" rIns="20702" bIns="10351" rtlCol="0"/>
          <a:lstStyle>
            <a:lvl1pPr algn="l">
              <a:defRPr sz="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61" y="1"/>
            <a:ext cx="3037985" cy="466053"/>
          </a:xfrm>
          <a:prstGeom prst="rect">
            <a:avLst/>
          </a:prstGeom>
        </p:spPr>
        <p:txBody>
          <a:bodyPr vert="horz" lIns="20702" tIns="10351" rIns="20702" bIns="10351" rtlCol="0"/>
          <a:lstStyle>
            <a:lvl1pPr algn="r">
              <a:defRPr sz="300"/>
            </a:lvl1pPr>
          </a:lstStyle>
          <a:p>
            <a:fld id="{8E9A2652-2D57-4C7F-910F-B2FA6C913945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348"/>
            <a:ext cx="3037985" cy="466053"/>
          </a:xfrm>
          <a:prstGeom prst="rect">
            <a:avLst/>
          </a:prstGeom>
        </p:spPr>
        <p:txBody>
          <a:bodyPr vert="horz" lIns="20702" tIns="10351" rIns="20702" bIns="10351" rtlCol="0" anchor="b"/>
          <a:lstStyle>
            <a:lvl1pPr algn="l">
              <a:defRPr sz="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61" y="8830348"/>
            <a:ext cx="3037985" cy="466053"/>
          </a:xfrm>
          <a:prstGeom prst="rect">
            <a:avLst/>
          </a:prstGeom>
        </p:spPr>
        <p:txBody>
          <a:bodyPr vert="horz" lIns="20702" tIns="10351" rIns="20702" bIns="10351" rtlCol="0" anchor="b"/>
          <a:lstStyle>
            <a:lvl1pPr algn="r">
              <a:defRPr sz="300"/>
            </a:lvl1pPr>
          </a:lstStyle>
          <a:p>
            <a:fld id="{D196B8BB-2C62-4E91-86C7-CE976FA0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061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985" cy="464965"/>
          </a:xfrm>
          <a:prstGeom prst="rect">
            <a:avLst/>
          </a:prstGeom>
        </p:spPr>
        <p:txBody>
          <a:bodyPr vert="horz" lIns="20702" tIns="10351" rIns="20702" bIns="10351" rtlCol="0"/>
          <a:lstStyle>
            <a:lvl1pPr algn="l">
              <a:defRPr sz="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61" y="1"/>
            <a:ext cx="3037985" cy="464965"/>
          </a:xfrm>
          <a:prstGeom prst="rect">
            <a:avLst/>
          </a:prstGeom>
        </p:spPr>
        <p:txBody>
          <a:bodyPr vert="horz" lIns="20702" tIns="10351" rIns="20702" bIns="10351" rtlCol="0"/>
          <a:lstStyle>
            <a:lvl1pPr algn="r">
              <a:defRPr sz="300"/>
            </a:lvl1pPr>
          </a:lstStyle>
          <a:p>
            <a:fld id="{76187066-5608-4C64-8328-160FED2D0A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20702" tIns="10351" rIns="20702" bIns="1035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185" y="4415719"/>
            <a:ext cx="5608030" cy="4183597"/>
          </a:xfrm>
          <a:prstGeom prst="rect">
            <a:avLst/>
          </a:prstGeom>
        </p:spPr>
        <p:txBody>
          <a:bodyPr vert="horz" lIns="20702" tIns="10351" rIns="20702" bIns="1035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85"/>
            <a:ext cx="3037985" cy="464965"/>
          </a:xfrm>
          <a:prstGeom prst="rect">
            <a:avLst/>
          </a:prstGeom>
        </p:spPr>
        <p:txBody>
          <a:bodyPr vert="horz" lIns="20702" tIns="10351" rIns="20702" bIns="10351" rtlCol="0" anchor="b"/>
          <a:lstStyle>
            <a:lvl1pPr algn="l">
              <a:defRPr sz="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61" y="8829985"/>
            <a:ext cx="3037985" cy="464965"/>
          </a:xfrm>
          <a:prstGeom prst="rect">
            <a:avLst/>
          </a:prstGeom>
        </p:spPr>
        <p:txBody>
          <a:bodyPr vert="horz" lIns="20702" tIns="10351" rIns="20702" bIns="10351" rtlCol="0" anchor="b"/>
          <a:lstStyle>
            <a:lvl1pPr algn="r">
              <a:defRPr sz="300"/>
            </a:lvl1pPr>
          </a:lstStyle>
          <a:p>
            <a:fld id="{09DDDA4E-68FA-48AE-AA2B-7D4853CE6A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429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original CORNET testbed consists of 48 software-defined radio nodes, all remotely accessible.</a:t>
            </a:r>
          </a:p>
          <a:p>
            <a:r>
              <a:rPr lang="en-US" dirty="0" smtClean="0"/>
              <a:t>Node location is along the hallways of Kelly Hall/ICTAS building, 12 nodes per floor.</a:t>
            </a:r>
          </a:p>
          <a:p>
            <a:r>
              <a:rPr lang="en-US" dirty="0" smtClean="0"/>
              <a:t>The user access is free, only needs registration</a:t>
            </a:r>
          </a:p>
          <a:p>
            <a:r>
              <a:rPr lang="en-US" dirty="0" smtClean="0"/>
              <a:t>We have an FCC experimental license for several bands.</a:t>
            </a:r>
          </a:p>
          <a:p>
            <a:endParaRPr lang="en-US" dirty="0" smtClean="0"/>
          </a:p>
          <a:p>
            <a:r>
              <a:rPr lang="en-US" dirty="0" smtClean="0"/>
              <a:t>LDAP: lightweight directory access protocol -- for creating and managing user accounts, nodes, etc.</a:t>
            </a:r>
          </a:p>
          <a:p>
            <a:r>
              <a:rPr lang="en-US" dirty="0" smtClean="0"/>
              <a:t>NFS: Network file system -- shared user folder accessible from any node</a:t>
            </a:r>
          </a:p>
          <a:p>
            <a:r>
              <a:rPr lang="en-US" dirty="0" smtClean="0"/>
              <a:t>Image server: to reimage each or all SDR nodes</a:t>
            </a:r>
          </a:p>
          <a:p>
            <a:r>
              <a:rPr lang="en-US" dirty="0" smtClean="0"/>
              <a:t>USRP model: USRP generation 2 with WBX daughterboard (50 MHz - 2200 MHz)</a:t>
            </a:r>
          </a:p>
          <a:p>
            <a:r>
              <a:rPr lang="en-US" dirty="0" smtClean="0"/>
              <a:t>SDR processor: XEON Dal-core server (2009)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DDA4E-68FA-48AE-AA2B-7D4853CE6AA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681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original CORNET testbed consists of 48 software-defined radio nodes, all remotely accessible.</a:t>
            </a:r>
          </a:p>
          <a:p>
            <a:r>
              <a:rPr lang="en-US" dirty="0" smtClean="0"/>
              <a:t>Node location is along the hallways of Kelly Hall/ICTAS building, 12 nodes per floor.</a:t>
            </a:r>
          </a:p>
          <a:p>
            <a:r>
              <a:rPr lang="en-US" dirty="0" smtClean="0"/>
              <a:t>The user access is free, only needs registration</a:t>
            </a:r>
          </a:p>
          <a:p>
            <a:r>
              <a:rPr lang="en-US" dirty="0" smtClean="0"/>
              <a:t>We have an FCC experimental license for several bands.</a:t>
            </a:r>
          </a:p>
          <a:p>
            <a:endParaRPr lang="en-US" dirty="0" smtClean="0"/>
          </a:p>
          <a:p>
            <a:r>
              <a:rPr lang="en-US" dirty="0" smtClean="0"/>
              <a:t>LDAP: lightweight directory access protocol -- for creating and managing user accounts, nodes, etc.</a:t>
            </a:r>
          </a:p>
          <a:p>
            <a:r>
              <a:rPr lang="en-US" dirty="0" smtClean="0"/>
              <a:t>NFS: Network file system -- shared user folder accessible from any node</a:t>
            </a:r>
          </a:p>
          <a:p>
            <a:r>
              <a:rPr lang="en-US" dirty="0" smtClean="0"/>
              <a:t>Image server: to reimage each or all SDR nodes</a:t>
            </a:r>
          </a:p>
          <a:p>
            <a:r>
              <a:rPr lang="en-US" dirty="0" smtClean="0"/>
              <a:t>USRP model: USRP generation 2 with WBX daughterboard (50 MHz - 2200 MHz)</a:t>
            </a:r>
          </a:p>
          <a:p>
            <a:r>
              <a:rPr lang="en-US" dirty="0" smtClean="0"/>
              <a:t>SDR processor: XEON Dal-core server (2009)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DDA4E-68FA-48AE-AA2B-7D4853CE6AA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44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Frontend:</a:t>
            </a:r>
            <a:r>
              <a:rPr lang="en-US" baseline="0" dirty="0" smtClean="0"/>
              <a:t> browser @</a:t>
            </a:r>
            <a:r>
              <a:rPr lang="en-US" baseline="0" smtClean="0"/>
              <a:t>user terminal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Backend: Python Web Server runs on CORNWEB, relays information</a:t>
            </a:r>
          </a:p>
          <a:p>
            <a:r>
              <a:rPr lang="en-US" baseline="0" dirty="0" smtClean="0"/>
              <a:t>Keeps track of experiments</a:t>
            </a:r>
          </a:p>
          <a:p>
            <a:endParaRPr lang="en-US" baseline="0" dirty="0" smtClean="0"/>
          </a:p>
          <a:p>
            <a:r>
              <a:rPr lang="en-US" baseline="0" dirty="0" smtClean="0"/>
              <a:t>CRTS: on SDR node (C++)</a:t>
            </a:r>
          </a:p>
          <a:p>
            <a:r>
              <a:rPr lang="en-US" baseline="0" dirty="0" smtClean="0"/>
              <a:t>Controller can run anywhere in the SDR Nodes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52CA1-5984-41ED-8441-726EC1445F24}" type="slidenum">
              <a:rPr lang="en-US" altLang="en-US" smtClean="0">
                <a:solidFill>
                  <a:prstClr val="black"/>
                </a:solidFill>
              </a:rPr>
              <a:pPr/>
              <a:t>8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632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Frontend:</a:t>
            </a:r>
            <a:r>
              <a:rPr lang="en-US" baseline="0" dirty="0" smtClean="0"/>
              <a:t> browser @</a:t>
            </a:r>
            <a:r>
              <a:rPr lang="en-US" baseline="0" smtClean="0"/>
              <a:t>user terminal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Backend: Python Web Server runs on CORNWEB, relays information</a:t>
            </a:r>
          </a:p>
          <a:p>
            <a:r>
              <a:rPr lang="en-US" baseline="0" dirty="0" smtClean="0"/>
              <a:t>Keeps track of experiments</a:t>
            </a:r>
          </a:p>
          <a:p>
            <a:endParaRPr lang="en-US" baseline="0" dirty="0" smtClean="0"/>
          </a:p>
          <a:p>
            <a:r>
              <a:rPr lang="en-US" baseline="0" dirty="0" smtClean="0"/>
              <a:t>CRTS: on SDR node (C++)</a:t>
            </a:r>
          </a:p>
          <a:p>
            <a:r>
              <a:rPr lang="en-US" baseline="0" dirty="0" smtClean="0"/>
              <a:t>Controller can run anywhere in the SDR Nodes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52CA1-5984-41ED-8441-726EC1445F24}" type="slidenum">
              <a:rPr lang="en-US" altLang="en-US" smtClean="0">
                <a:solidFill>
                  <a:prstClr val="black"/>
                </a:solidFill>
              </a:rPr>
              <a:pPr/>
              <a:t>9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5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1219200" cy="91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54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13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71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1283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30035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/>
          </p:cNvSpPr>
          <p:nvPr userDrawn="1"/>
        </p:nvSpPr>
        <p:spPr bwMode="auto">
          <a:xfrm>
            <a:off x="817033" y="3429000"/>
            <a:ext cx="8737600" cy="2895600"/>
          </a:xfrm>
          <a:prstGeom prst="rect">
            <a:avLst/>
          </a:prstGeom>
          <a:solidFill>
            <a:srgbClr val="AB8C0A">
              <a:alpha val="14902"/>
            </a:srgbClr>
          </a:solidFill>
          <a:ln w="9525">
            <a:solidFill>
              <a:srgbClr val="C9C9C9"/>
            </a:solidFill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en-US" altLang="en-US" sz="2400" smtClean="0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/>
          </p:cNvSpPr>
          <p:nvPr userDrawn="1"/>
        </p:nvSpPr>
        <p:spPr bwMode="auto">
          <a:xfrm>
            <a:off x="810684" y="838200"/>
            <a:ext cx="3217333" cy="838200"/>
          </a:xfrm>
          <a:prstGeom prst="rect">
            <a:avLst/>
          </a:prstGeom>
          <a:solidFill>
            <a:schemeClr val="bg1"/>
          </a:solidFill>
          <a:ln w="9525">
            <a:solidFill>
              <a:srgbClr val="C9C9C9"/>
            </a:solidFill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en-US" altLang="en-US" sz="2400" smtClean="0">
              <a:solidFill>
                <a:srgbClr val="000000"/>
              </a:solidFill>
            </a:endParaRPr>
          </a:p>
        </p:txBody>
      </p:sp>
      <p:pic>
        <p:nvPicPr>
          <p:cNvPr id="6" name="Picture 1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990600"/>
            <a:ext cx="270933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" t="24571" r="270" b="24667"/>
          <a:stretch>
            <a:fillRect/>
          </a:stretch>
        </p:blipFill>
        <p:spPr bwMode="auto">
          <a:xfrm>
            <a:off x="817033" y="1600200"/>
            <a:ext cx="11379200" cy="2940050"/>
          </a:xfrm>
          <a:prstGeom prst="rect">
            <a:avLst/>
          </a:prstGeom>
          <a:noFill/>
          <a:ln w="9525">
            <a:solidFill>
              <a:srgbClr val="C9C9C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8026400" cy="1219200"/>
          </a:xfrm>
          <a:effectLst/>
        </p:spPr>
        <p:txBody>
          <a:bodyPr/>
          <a:lstStyle>
            <a:lvl1pPr>
              <a:lnSpc>
                <a:spcPct val="90000"/>
              </a:lnSpc>
              <a:defRPr sz="4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791200"/>
            <a:ext cx="5689600" cy="381000"/>
          </a:xfrm>
        </p:spPr>
        <p:txBody>
          <a:bodyPr/>
          <a:lstStyle>
            <a:lvl1pPr marL="0" indent="0">
              <a:buFontTx/>
              <a:buNone/>
              <a:defRPr sz="2000">
                <a:latin typeface="Arial Narrow" pitchFamily="116" charset="0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112000" y="6019800"/>
            <a:ext cx="2438400" cy="3048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2"/>
                </a:solidFill>
                <a:latin typeface="Arial Narrow" pitchFamily="116" charset="0"/>
                <a:ea typeface="ＭＳ Ｐゴシック" pitchFamily="116" charset="-128"/>
              </a:defRPr>
            </a:lvl1pPr>
          </a:lstStyle>
          <a:p>
            <a:pPr>
              <a:defRPr/>
            </a:pPr>
            <a:endParaRPr lang="en-US" sz="2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090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693" y="533400"/>
            <a:ext cx="10363200" cy="838200"/>
          </a:xfrm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Click to edit Master title style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0" y="1524000"/>
            <a:ext cx="103632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5E75EB-6C48-4217-AF30-9599209CF23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2" descr="http://radiocontest.wireless.vt.edu/images/logo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5865631"/>
            <a:ext cx="2690207" cy="114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8534400" y="5713413"/>
            <a:ext cx="46038" cy="650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7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47F7EE-4B1B-4805-98CD-3EFBA91F9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364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0" y="2286000"/>
            <a:ext cx="50800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200" y="2286000"/>
            <a:ext cx="50800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593A17-F17E-43C2-9616-9B664BD97CB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883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6548A1-3883-4ADA-B321-679DF85F7A7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526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94" y="457200"/>
            <a:ext cx="10363200" cy="838200"/>
          </a:xfrm>
        </p:spPr>
        <p:txBody>
          <a:bodyPr/>
          <a:lstStyle>
            <a:lvl1pPr>
              <a:defRPr sz="4400"/>
            </a:lvl1pPr>
          </a:lstStyle>
          <a:p>
            <a:pPr algn="ctr"/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Click to edit Master title style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FA83F9-C91A-450C-BB67-0C60D08AB2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61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430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DEE85-E401-4292-A1EF-FA53C95D8E7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836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45D897-187B-4820-B217-08FE70293BB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91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52F8AA-B7A5-465D-A6E0-9D7139E4213C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687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AE3679-F726-44EE-B8A9-CD655A95EA2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9097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88400" y="1371600"/>
            <a:ext cx="25908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000" y="1371600"/>
            <a:ext cx="7569200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24D4E0-30D1-459A-ADC0-2D5B7D9FD66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886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A752E7-7E52-42A5-9B80-D9368424D90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8858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0557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340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1694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552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593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3824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018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024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613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604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2384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921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35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07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60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16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878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790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1A39A-61F3-4FC0-A5D5-CD6A0B260E2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1" y="55249"/>
            <a:ext cx="2013985" cy="32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9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6" r:id="rId12"/>
    <p:sldLayoutId id="2147483667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2"/>
          <p:cNvSpPr>
            <a:spLocks noChangeShapeType="1"/>
          </p:cNvSpPr>
          <p:nvPr userDrawn="1"/>
        </p:nvSpPr>
        <p:spPr bwMode="auto">
          <a:xfrm>
            <a:off x="406400" y="1371601"/>
            <a:ext cx="0" cy="526097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4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027" name="Picture 21" descr="burrus_header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6000" y="1371600"/>
            <a:ext cx="10363200" cy="8382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3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000" y="2286000"/>
            <a:ext cx="10363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>
            <a:off x="406400" y="6629400"/>
            <a:ext cx="113792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4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031" name="Picture 14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8" y="6205536"/>
            <a:ext cx="162877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Line 15"/>
          <p:cNvSpPr>
            <a:spLocks noChangeShapeType="1"/>
          </p:cNvSpPr>
          <p:nvPr userDrawn="1"/>
        </p:nvSpPr>
        <p:spPr bwMode="auto">
          <a:xfrm flipV="1">
            <a:off x="9829800" y="6129337"/>
            <a:ext cx="1955800" cy="3175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4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6400" y="6288088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2FA6FBFE-859E-4B88-8E7B-7A79064AC4B6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‹#›</a:t>
            </a:fld>
            <a:endParaRPr lang="en-US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4" name="Line 19"/>
          <p:cNvSpPr>
            <a:spLocks noChangeShapeType="1"/>
          </p:cNvSpPr>
          <p:nvPr userDrawn="1"/>
        </p:nvSpPr>
        <p:spPr bwMode="auto">
          <a:xfrm flipV="1">
            <a:off x="11785600" y="6132513"/>
            <a:ext cx="0" cy="493712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24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553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18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69163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691638"/>
          </a:solidFill>
          <a:latin typeface="Arial" charset="0"/>
          <a:ea typeface="ＭＳ Ｐゴシック" pitchFamily="11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691638"/>
          </a:solidFill>
          <a:latin typeface="Arial" charset="0"/>
          <a:ea typeface="ＭＳ Ｐゴシック" pitchFamily="11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691638"/>
          </a:solidFill>
          <a:latin typeface="Arial" charset="0"/>
          <a:ea typeface="ＭＳ Ｐゴシック" pitchFamily="11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691638"/>
          </a:solidFill>
          <a:latin typeface="Arial" charset="0"/>
          <a:ea typeface="ＭＳ Ｐゴシック" pitchFamily="11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691638"/>
          </a:solidFill>
          <a:latin typeface="Arial" charset="0"/>
          <a:ea typeface="ＭＳ Ｐゴシック" pitchFamily="116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691638"/>
          </a:solidFill>
          <a:latin typeface="Arial" charset="0"/>
          <a:ea typeface="ＭＳ Ｐゴシック" pitchFamily="116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691638"/>
          </a:solidFill>
          <a:latin typeface="Arial" charset="0"/>
          <a:ea typeface="ＭＳ Ｐゴシック" pitchFamily="116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691638"/>
          </a:solidFill>
          <a:latin typeface="Arial" charset="0"/>
          <a:ea typeface="ＭＳ Ｐゴシック" pitchFamily="116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91638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DC5A21"/>
        </a:buClr>
        <a:buFont typeface="Times" panose="02020603050405020304" pitchFamily="18" charset="0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87ADB0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7C912-59AF-4073-A5CC-A4F9E62955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9F305-FE72-47FB-A497-FE519F0D8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56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diagramColors" Target="../diagrams/colors1.xml"/><Relationship Id="rId3" Type="http://schemas.openxmlformats.org/officeDocument/2006/relationships/image" Target="../media/image7.png"/><Relationship Id="rId7" Type="http://schemas.openxmlformats.org/officeDocument/2006/relationships/image" Target="../media/image11.emf"/><Relationship Id="rId12" Type="http://schemas.openxmlformats.org/officeDocument/2006/relationships/diagramQuickStyle" Target="../diagrams/quickStyle1.xml"/><Relationship Id="rId2" Type="http://schemas.openxmlformats.org/officeDocument/2006/relationships/image" Target="../media/image6.jpeg"/><Relationship Id="rId16" Type="http://schemas.openxmlformats.org/officeDocument/2006/relationships/hyperlink" Target="https://creativecommons.org/licenses/by-nc-sa/4.0/" TargetMode="Externa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0.png"/><Relationship Id="rId11" Type="http://schemas.openxmlformats.org/officeDocument/2006/relationships/diagramLayout" Target="../diagrams/layout1.xml"/><Relationship Id="rId5" Type="http://schemas.openxmlformats.org/officeDocument/2006/relationships/image" Target="../media/image9.png"/><Relationship Id="rId15" Type="http://schemas.openxmlformats.org/officeDocument/2006/relationships/hyperlink" Target="https://www.biologycorner.com/2013/08/03/classroom-collaboration-tools/" TargetMode="External"/><Relationship Id="rId10" Type="http://schemas.openxmlformats.org/officeDocument/2006/relationships/diagramData" Target="../diagrams/data1.xml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9.jpe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3F9-C91A-450C-BB67-0C60D08AB21F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0" y="2083584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/>
              <a:t>Hands-on Learning for Novel Solutions to Radio Spectrum Problems Using Remote Laboratory Exercises and Tutorials for Spectrum-agile Radio Frequency Systems</a:t>
            </a:r>
          </a:p>
        </p:txBody>
      </p:sp>
    </p:spTree>
    <p:extLst>
      <p:ext uri="{BB962C8B-B14F-4D97-AF65-F5344CB8AC3E}">
        <p14:creationId xmlns:p14="http://schemas.microsoft.com/office/powerpoint/2010/main" val="23853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CRTS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3F9-C91A-450C-BB67-0C60D08AB21F}" type="slidenum">
              <a:rPr lang="en-US" altLang="en-US" smtClean="0">
                <a:solidFill>
                  <a:srgbClr val="000000"/>
                </a:solidFill>
              </a:rPr>
              <a:pPr/>
              <a:t>10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1752600"/>
            <a:ext cx="5257800" cy="4226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 panose="020F0502020204030204"/>
              </a:rPr>
              <a:t>CRTS is an open source software that enables development and testing of CR networks</a:t>
            </a: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 panose="020F0502020204030204"/>
              </a:rPr>
              <a:t>Users can define testing scenarios involving a number of CR’s as well as interferers</a:t>
            </a: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 panose="020F0502020204030204"/>
              </a:rPr>
              <a:t>Results and metrics can be visualized using octave/MATLAB logs automatically generated during  experiment</a:t>
            </a:r>
            <a:endParaRPr lang="en-US" sz="28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2057400"/>
            <a:ext cx="6235874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7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0" y="346651"/>
            <a:ext cx="10363200" cy="838200"/>
          </a:xfrm>
        </p:spPr>
        <p:txBody>
          <a:bodyPr/>
          <a:lstStyle/>
          <a:p>
            <a:pPr algn="ctr"/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Thank You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3F9-C91A-450C-BB67-0C60D08AB21F}" type="slidenum">
              <a:rPr lang="en-US" altLang="en-US" smtClean="0">
                <a:solidFill>
                  <a:srgbClr val="000000"/>
                </a:solidFill>
              </a:rPr>
              <a:pPr/>
              <a:t>11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1752600"/>
            <a:ext cx="9525000" cy="99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prstClr val="black"/>
              </a:solidFill>
              <a:latin typeface="Calibri" panose="020F0502020204030204"/>
            </a:endParaRP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05400" y="2422194"/>
            <a:ext cx="5257800" cy="99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smtClean="0">
                <a:solidFill>
                  <a:prstClr val="black"/>
                </a:solidFill>
                <a:latin typeface="Calibri" panose="020F0502020204030204"/>
              </a:rPr>
              <a:t>Comments?</a:t>
            </a:r>
            <a:endParaRPr lang="en-US" sz="2800" dirty="0" smtClean="0">
              <a:solidFill>
                <a:prstClr val="black"/>
              </a:solidFill>
              <a:latin typeface="Calibri" panose="020F0502020204030204"/>
            </a:endParaRP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 panose="020F0502020204030204"/>
              </a:rPr>
              <a:t>Questions?</a:t>
            </a:r>
            <a:endParaRPr lang="en-US" sz="28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989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9000"/>
              </a:schemeClr>
            </a:gs>
            <a:gs pos="46000">
              <a:schemeClr val="accent5">
                <a:lumMod val="0"/>
              </a:schemeClr>
            </a:gs>
            <a:gs pos="100000">
              <a:schemeClr val="accent5">
                <a:lumMod val="5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ttps://upload.wikimedia.org/wikipedia/commons/d/de/US_Navy_100812-N-7682A-001_Seaman_Ryan_Brown_explains_his_computer_based_training_curriculum_to_the_Juan_M._Garcia_III_at_the_Center_for_Surface_Combat_Systems_Unit_technical_training_facility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5" t="24577" r="25659" b="48957"/>
          <a:stretch/>
        </p:blipFill>
        <p:spPr bwMode="auto">
          <a:xfrm>
            <a:off x="18668" y="3781017"/>
            <a:ext cx="4306597" cy="30769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753" t="12428" b="44095"/>
          <a:stretch/>
        </p:blipFill>
        <p:spPr>
          <a:xfrm>
            <a:off x="6264763" y="-1"/>
            <a:ext cx="5903662" cy="2799471"/>
          </a:xfrm>
          <a:prstGeom prst="rect">
            <a:avLst/>
          </a:prstGeom>
        </p:spPr>
      </p:pic>
      <p:sp>
        <p:nvSpPr>
          <p:cNvPr id="12" name="Freeform 11"/>
          <p:cNvSpPr/>
          <p:nvPr/>
        </p:nvSpPr>
        <p:spPr>
          <a:xfrm>
            <a:off x="7764103" y="942535"/>
            <a:ext cx="4382264" cy="3629886"/>
          </a:xfrm>
          <a:custGeom>
            <a:avLst/>
            <a:gdLst>
              <a:gd name="connsiteX0" fmla="*/ 4543864 w 5148775"/>
              <a:gd name="connsiteY0" fmla="*/ 98474 h 2377440"/>
              <a:gd name="connsiteX1" fmla="*/ 5148775 w 5148775"/>
              <a:gd name="connsiteY1" fmla="*/ 2377440 h 2377440"/>
              <a:gd name="connsiteX2" fmla="*/ 0 w 5148775"/>
              <a:gd name="connsiteY2" fmla="*/ 2377440 h 2377440"/>
              <a:gd name="connsiteX3" fmla="*/ 2616591 w 5148775"/>
              <a:gd name="connsiteY3" fmla="*/ 0 h 2377440"/>
              <a:gd name="connsiteX4" fmla="*/ 4543864 w 5148775"/>
              <a:gd name="connsiteY4" fmla="*/ 98474 h 2377440"/>
              <a:gd name="connsiteX0" fmla="*/ 4192172 w 5148775"/>
              <a:gd name="connsiteY0" fmla="*/ 0 h 2546252"/>
              <a:gd name="connsiteX1" fmla="*/ 5148775 w 5148775"/>
              <a:gd name="connsiteY1" fmla="*/ 2546252 h 2546252"/>
              <a:gd name="connsiteX2" fmla="*/ 0 w 5148775"/>
              <a:gd name="connsiteY2" fmla="*/ 2546252 h 2546252"/>
              <a:gd name="connsiteX3" fmla="*/ 2616591 w 5148775"/>
              <a:gd name="connsiteY3" fmla="*/ 168812 h 2546252"/>
              <a:gd name="connsiteX4" fmla="*/ 4192172 w 5148775"/>
              <a:gd name="connsiteY4" fmla="*/ 0 h 2546252"/>
              <a:gd name="connsiteX0" fmla="*/ 4192172 w 5148775"/>
              <a:gd name="connsiteY0" fmla="*/ 604911 h 3151163"/>
              <a:gd name="connsiteX1" fmla="*/ 5148775 w 5148775"/>
              <a:gd name="connsiteY1" fmla="*/ 3151163 h 3151163"/>
              <a:gd name="connsiteX2" fmla="*/ 0 w 5148775"/>
              <a:gd name="connsiteY2" fmla="*/ 3151163 h 3151163"/>
              <a:gd name="connsiteX3" fmla="*/ 2433711 w 5148775"/>
              <a:gd name="connsiteY3" fmla="*/ 0 h 3151163"/>
              <a:gd name="connsiteX4" fmla="*/ 4192172 w 5148775"/>
              <a:gd name="connsiteY4" fmla="*/ 604911 h 3151163"/>
              <a:gd name="connsiteX0" fmla="*/ 4220307 w 5148775"/>
              <a:gd name="connsiteY0" fmla="*/ 42203 h 3151163"/>
              <a:gd name="connsiteX1" fmla="*/ 5148775 w 5148775"/>
              <a:gd name="connsiteY1" fmla="*/ 3151163 h 3151163"/>
              <a:gd name="connsiteX2" fmla="*/ 0 w 5148775"/>
              <a:gd name="connsiteY2" fmla="*/ 3151163 h 3151163"/>
              <a:gd name="connsiteX3" fmla="*/ 2433711 w 5148775"/>
              <a:gd name="connsiteY3" fmla="*/ 0 h 3151163"/>
              <a:gd name="connsiteX4" fmla="*/ 4220307 w 5148775"/>
              <a:gd name="connsiteY4" fmla="*/ 42203 h 3151163"/>
              <a:gd name="connsiteX0" fmla="*/ 2813537 w 3742005"/>
              <a:gd name="connsiteY0" fmla="*/ 42203 h 3151163"/>
              <a:gd name="connsiteX1" fmla="*/ 3742005 w 3742005"/>
              <a:gd name="connsiteY1" fmla="*/ 3151163 h 3151163"/>
              <a:gd name="connsiteX2" fmla="*/ 0 w 3742005"/>
              <a:gd name="connsiteY2" fmla="*/ 2602523 h 3151163"/>
              <a:gd name="connsiteX3" fmla="*/ 1026941 w 3742005"/>
              <a:gd name="connsiteY3" fmla="*/ 0 h 3151163"/>
              <a:gd name="connsiteX4" fmla="*/ 2813537 w 3742005"/>
              <a:gd name="connsiteY4" fmla="*/ 42203 h 3151163"/>
              <a:gd name="connsiteX0" fmla="*/ 2813537 w 5814499"/>
              <a:gd name="connsiteY0" fmla="*/ 42203 h 3117103"/>
              <a:gd name="connsiteX1" fmla="*/ 5814499 w 5814499"/>
              <a:gd name="connsiteY1" fmla="*/ 3117103 h 3117103"/>
              <a:gd name="connsiteX2" fmla="*/ 0 w 5814499"/>
              <a:gd name="connsiteY2" fmla="*/ 2602523 h 3117103"/>
              <a:gd name="connsiteX3" fmla="*/ 1026941 w 5814499"/>
              <a:gd name="connsiteY3" fmla="*/ 0 h 3117103"/>
              <a:gd name="connsiteX4" fmla="*/ 2813537 w 5814499"/>
              <a:gd name="connsiteY4" fmla="*/ 42203 h 3117103"/>
              <a:gd name="connsiteX0" fmla="*/ 1786596 w 4787558"/>
              <a:gd name="connsiteY0" fmla="*/ 42203 h 3117103"/>
              <a:gd name="connsiteX1" fmla="*/ 4787558 w 4787558"/>
              <a:gd name="connsiteY1" fmla="*/ 3117103 h 3117103"/>
              <a:gd name="connsiteX2" fmla="*/ 980788 w 4787558"/>
              <a:gd name="connsiteY2" fmla="*/ 3113412 h 3117103"/>
              <a:gd name="connsiteX3" fmla="*/ 0 w 4787558"/>
              <a:gd name="connsiteY3" fmla="*/ 0 h 3117103"/>
              <a:gd name="connsiteX4" fmla="*/ 1786596 w 4787558"/>
              <a:gd name="connsiteY4" fmla="*/ 42203 h 3117103"/>
              <a:gd name="connsiteX0" fmla="*/ 1786596 w 4787558"/>
              <a:gd name="connsiteY0" fmla="*/ 42203 h 3117103"/>
              <a:gd name="connsiteX1" fmla="*/ 4787558 w 4787558"/>
              <a:gd name="connsiteY1" fmla="*/ 3117103 h 3117103"/>
              <a:gd name="connsiteX2" fmla="*/ 937610 w 4787558"/>
              <a:gd name="connsiteY2" fmla="*/ 3096383 h 3117103"/>
              <a:gd name="connsiteX3" fmla="*/ 0 w 4787558"/>
              <a:gd name="connsiteY3" fmla="*/ 0 h 3117103"/>
              <a:gd name="connsiteX4" fmla="*/ 1786596 w 4787558"/>
              <a:gd name="connsiteY4" fmla="*/ 42203 h 3117103"/>
              <a:gd name="connsiteX0" fmla="*/ 1786596 w 4787558"/>
              <a:gd name="connsiteY0" fmla="*/ 42203 h 3130442"/>
              <a:gd name="connsiteX1" fmla="*/ 4787558 w 4787558"/>
              <a:gd name="connsiteY1" fmla="*/ 3117103 h 3130442"/>
              <a:gd name="connsiteX2" fmla="*/ 613783 w 4787558"/>
              <a:gd name="connsiteY2" fmla="*/ 3130442 h 3130442"/>
              <a:gd name="connsiteX3" fmla="*/ 0 w 4787558"/>
              <a:gd name="connsiteY3" fmla="*/ 0 h 3130442"/>
              <a:gd name="connsiteX4" fmla="*/ 1786596 w 4787558"/>
              <a:gd name="connsiteY4" fmla="*/ 42203 h 3130442"/>
              <a:gd name="connsiteX0" fmla="*/ 1786596 w 4787558"/>
              <a:gd name="connsiteY0" fmla="*/ 42203 h 3147471"/>
              <a:gd name="connsiteX1" fmla="*/ 4787558 w 4787558"/>
              <a:gd name="connsiteY1" fmla="*/ 3117103 h 3147471"/>
              <a:gd name="connsiteX2" fmla="*/ 592194 w 4787558"/>
              <a:gd name="connsiteY2" fmla="*/ 3147471 h 3147471"/>
              <a:gd name="connsiteX3" fmla="*/ 0 w 4787558"/>
              <a:gd name="connsiteY3" fmla="*/ 0 h 3147471"/>
              <a:gd name="connsiteX4" fmla="*/ 1786596 w 4787558"/>
              <a:gd name="connsiteY4" fmla="*/ 42203 h 3147471"/>
              <a:gd name="connsiteX0" fmla="*/ 1786596 w 4787558"/>
              <a:gd name="connsiteY0" fmla="*/ 42203 h 3130441"/>
              <a:gd name="connsiteX1" fmla="*/ 4787558 w 4787558"/>
              <a:gd name="connsiteY1" fmla="*/ 3117103 h 3130441"/>
              <a:gd name="connsiteX2" fmla="*/ 570607 w 4787558"/>
              <a:gd name="connsiteY2" fmla="*/ 3130441 h 3130441"/>
              <a:gd name="connsiteX3" fmla="*/ 0 w 4787558"/>
              <a:gd name="connsiteY3" fmla="*/ 0 h 3130441"/>
              <a:gd name="connsiteX4" fmla="*/ 1786596 w 4787558"/>
              <a:gd name="connsiteY4" fmla="*/ 42203 h 3130441"/>
              <a:gd name="connsiteX0" fmla="*/ 2511299 w 5512261"/>
              <a:gd name="connsiteY0" fmla="*/ 42203 h 4526869"/>
              <a:gd name="connsiteX1" fmla="*/ 5512261 w 5512261"/>
              <a:gd name="connsiteY1" fmla="*/ 3117103 h 4526869"/>
              <a:gd name="connsiteX2" fmla="*/ 0 w 5512261"/>
              <a:gd name="connsiteY2" fmla="*/ 4526869 h 4526869"/>
              <a:gd name="connsiteX3" fmla="*/ 724703 w 5512261"/>
              <a:gd name="connsiteY3" fmla="*/ 0 h 4526869"/>
              <a:gd name="connsiteX4" fmla="*/ 2511299 w 5512261"/>
              <a:gd name="connsiteY4" fmla="*/ 42203 h 4526869"/>
              <a:gd name="connsiteX0" fmla="*/ 2511299 w 5296376"/>
              <a:gd name="connsiteY0" fmla="*/ 42203 h 4526869"/>
              <a:gd name="connsiteX1" fmla="*/ 5296376 w 5296376"/>
              <a:gd name="connsiteY1" fmla="*/ 4513531 h 4526869"/>
              <a:gd name="connsiteX2" fmla="*/ 0 w 5296376"/>
              <a:gd name="connsiteY2" fmla="*/ 4526869 h 4526869"/>
              <a:gd name="connsiteX3" fmla="*/ 724703 w 5296376"/>
              <a:gd name="connsiteY3" fmla="*/ 0 h 4526869"/>
              <a:gd name="connsiteX4" fmla="*/ 2511299 w 5296376"/>
              <a:gd name="connsiteY4" fmla="*/ 42203 h 4526869"/>
              <a:gd name="connsiteX0" fmla="*/ 2597652 w 5382729"/>
              <a:gd name="connsiteY0" fmla="*/ 42203 h 4850432"/>
              <a:gd name="connsiteX1" fmla="*/ 5382729 w 5382729"/>
              <a:gd name="connsiteY1" fmla="*/ 4513531 h 4850432"/>
              <a:gd name="connsiteX2" fmla="*/ 0 w 5382729"/>
              <a:gd name="connsiteY2" fmla="*/ 4850432 h 4850432"/>
              <a:gd name="connsiteX3" fmla="*/ 811056 w 5382729"/>
              <a:gd name="connsiteY3" fmla="*/ 0 h 4850432"/>
              <a:gd name="connsiteX4" fmla="*/ 2597652 w 5382729"/>
              <a:gd name="connsiteY4" fmla="*/ 42203 h 4850432"/>
              <a:gd name="connsiteX0" fmla="*/ 3936138 w 6721215"/>
              <a:gd name="connsiteY0" fmla="*/ 42203 h 4594988"/>
              <a:gd name="connsiteX1" fmla="*/ 6721215 w 6721215"/>
              <a:gd name="connsiteY1" fmla="*/ 4513531 h 4594988"/>
              <a:gd name="connsiteX2" fmla="*/ 0 w 6721215"/>
              <a:gd name="connsiteY2" fmla="*/ 4594988 h 4594988"/>
              <a:gd name="connsiteX3" fmla="*/ 2149542 w 6721215"/>
              <a:gd name="connsiteY3" fmla="*/ 0 h 4594988"/>
              <a:gd name="connsiteX4" fmla="*/ 3936138 w 6721215"/>
              <a:gd name="connsiteY4" fmla="*/ 42203 h 4594988"/>
              <a:gd name="connsiteX0" fmla="*/ 4087258 w 6872335"/>
              <a:gd name="connsiteY0" fmla="*/ 42203 h 4612018"/>
              <a:gd name="connsiteX1" fmla="*/ 6872335 w 6872335"/>
              <a:gd name="connsiteY1" fmla="*/ 4513531 h 4612018"/>
              <a:gd name="connsiteX2" fmla="*/ 0 w 6872335"/>
              <a:gd name="connsiteY2" fmla="*/ 4612018 h 4612018"/>
              <a:gd name="connsiteX3" fmla="*/ 2300662 w 6872335"/>
              <a:gd name="connsiteY3" fmla="*/ 0 h 4612018"/>
              <a:gd name="connsiteX4" fmla="*/ 4087258 w 6872335"/>
              <a:gd name="connsiteY4" fmla="*/ 42203 h 4612018"/>
              <a:gd name="connsiteX0" fmla="*/ 4087258 w 7003933"/>
              <a:gd name="connsiteY0" fmla="*/ 42203 h 4612018"/>
              <a:gd name="connsiteX1" fmla="*/ 7003933 w 7003933"/>
              <a:gd name="connsiteY1" fmla="*/ 4255396 h 4612018"/>
              <a:gd name="connsiteX2" fmla="*/ 0 w 7003933"/>
              <a:gd name="connsiteY2" fmla="*/ 4612018 h 4612018"/>
              <a:gd name="connsiteX3" fmla="*/ 2300662 w 7003933"/>
              <a:gd name="connsiteY3" fmla="*/ 0 h 4612018"/>
              <a:gd name="connsiteX4" fmla="*/ 4087258 w 7003933"/>
              <a:gd name="connsiteY4" fmla="*/ 42203 h 4612018"/>
              <a:gd name="connsiteX0" fmla="*/ 3999527 w 6916202"/>
              <a:gd name="connsiteY0" fmla="*/ 42203 h 4388301"/>
              <a:gd name="connsiteX1" fmla="*/ 6916202 w 6916202"/>
              <a:gd name="connsiteY1" fmla="*/ 4255396 h 4388301"/>
              <a:gd name="connsiteX2" fmla="*/ 0 w 6916202"/>
              <a:gd name="connsiteY2" fmla="*/ 4388301 h 4388301"/>
              <a:gd name="connsiteX3" fmla="*/ 2212931 w 6916202"/>
              <a:gd name="connsiteY3" fmla="*/ 0 h 4388301"/>
              <a:gd name="connsiteX4" fmla="*/ 3999527 w 6916202"/>
              <a:gd name="connsiteY4" fmla="*/ 42203 h 4388301"/>
              <a:gd name="connsiteX0" fmla="*/ 4043394 w 6960069"/>
              <a:gd name="connsiteY0" fmla="*/ 42203 h 4388301"/>
              <a:gd name="connsiteX1" fmla="*/ 6960069 w 6960069"/>
              <a:gd name="connsiteY1" fmla="*/ 4255396 h 4388301"/>
              <a:gd name="connsiteX2" fmla="*/ 0 w 6960069"/>
              <a:gd name="connsiteY2" fmla="*/ 4388301 h 4388301"/>
              <a:gd name="connsiteX3" fmla="*/ 2256798 w 6960069"/>
              <a:gd name="connsiteY3" fmla="*/ 0 h 4388301"/>
              <a:gd name="connsiteX4" fmla="*/ 4043394 w 6960069"/>
              <a:gd name="connsiteY4" fmla="*/ 42203 h 4388301"/>
              <a:gd name="connsiteX0" fmla="*/ 5239095 w 6960069"/>
              <a:gd name="connsiteY0" fmla="*/ 77728 h 4388301"/>
              <a:gd name="connsiteX1" fmla="*/ 6960069 w 6960069"/>
              <a:gd name="connsiteY1" fmla="*/ 4255396 h 4388301"/>
              <a:gd name="connsiteX2" fmla="*/ 0 w 6960069"/>
              <a:gd name="connsiteY2" fmla="*/ 4388301 h 4388301"/>
              <a:gd name="connsiteX3" fmla="*/ 2256798 w 6960069"/>
              <a:gd name="connsiteY3" fmla="*/ 0 h 4388301"/>
              <a:gd name="connsiteX4" fmla="*/ 5239095 w 6960069"/>
              <a:gd name="connsiteY4" fmla="*/ 77728 h 4388301"/>
              <a:gd name="connsiteX0" fmla="*/ 5111426 w 6832400"/>
              <a:gd name="connsiteY0" fmla="*/ 77728 h 4338989"/>
              <a:gd name="connsiteX1" fmla="*/ 6832400 w 6832400"/>
              <a:gd name="connsiteY1" fmla="*/ 4255396 h 4338989"/>
              <a:gd name="connsiteX2" fmla="*/ 0 w 6832400"/>
              <a:gd name="connsiteY2" fmla="*/ 4338989 h 4338989"/>
              <a:gd name="connsiteX3" fmla="*/ 2129129 w 6832400"/>
              <a:gd name="connsiteY3" fmla="*/ 0 h 4338989"/>
              <a:gd name="connsiteX4" fmla="*/ 5111426 w 6832400"/>
              <a:gd name="connsiteY4" fmla="*/ 77728 h 4338989"/>
              <a:gd name="connsiteX0" fmla="*/ 5175260 w 6896234"/>
              <a:gd name="connsiteY0" fmla="*/ 77728 h 4371863"/>
              <a:gd name="connsiteX1" fmla="*/ 6896234 w 6896234"/>
              <a:gd name="connsiteY1" fmla="*/ 4255396 h 4371863"/>
              <a:gd name="connsiteX2" fmla="*/ 0 w 6896234"/>
              <a:gd name="connsiteY2" fmla="*/ 4371863 h 4371863"/>
              <a:gd name="connsiteX3" fmla="*/ 2192963 w 6896234"/>
              <a:gd name="connsiteY3" fmla="*/ 0 h 4371863"/>
              <a:gd name="connsiteX4" fmla="*/ 5175260 w 6896234"/>
              <a:gd name="connsiteY4" fmla="*/ 77728 h 4371863"/>
              <a:gd name="connsiteX0" fmla="*/ 5175260 w 6832400"/>
              <a:gd name="connsiteY0" fmla="*/ 77728 h 4371863"/>
              <a:gd name="connsiteX1" fmla="*/ 6832400 w 6832400"/>
              <a:gd name="connsiteY1" fmla="*/ 4370457 h 4371863"/>
              <a:gd name="connsiteX2" fmla="*/ 0 w 6832400"/>
              <a:gd name="connsiteY2" fmla="*/ 4371863 h 4371863"/>
              <a:gd name="connsiteX3" fmla="*/ 2192963 w 6832400"/>
              <a:gd name="connsiteY3" fmla="*/ 0 h 4371863"/>
              <a:gd name="connsiteX4" fmla="*/ 5175260 w 6832400"/>
              <a:gd name="connsiteY4" fmla="*/ 77728 h 437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32400" h="4371863">
                <a:moveTo>
                  <a:pt x="5175260" y="77728"/>
                </a:moveTo>
                <a:lnTo>
                  <a:pt x="6832400" y="4370457"/>
                </a:lnTo>
                <a:lnTo>
                  <a:pt x="0" y="4371863"/>
                </a:lnTo>
                <a:lnTo>
                  <a:pt x="2192963" y="0"/>
                </a:lnTo>
                <a:lnTo>
                  <a:pt x="5175260" y="77728"/>
                </a:lnTo>
                <a:close/>
              </a:path>
            </a:pathLst>
          </a:custGeom>
          <a:solidFill>
            <a:srgbClr val="5B9BD5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5777056" y="1983545"/>
            <a:ext cx="1946105" cy="1836733"/>
          </a:xfrm>
          <a:prstGeom prst="line">
            <a:avLst/>
          </a:prstGeom>
          <a:ln w="76200">
            <a:solidFill>
              <a:srgbClr val="FFC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loud 19"/>
          <p:cNvSpPr/>
          <p:nvPr/>
        </p:nvSpPr>
        <p:spPr>
          <a:xfrm>
            <a:off x="4672658" y="2202457"/>
            <a:ext cx="3128655" cy="2122486"/>
          </a:xfrm>
          <a:prstGeom prst="cloud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4181475" y="3828089"/>
            <a:ext cx="1559397" cy="1410661"/>
          </a:xfrm>
          <a:prstGeom prst="line">
            <a:avLst/>
          </a:prstGeom>
          <a:ln w="762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4823" t="12802" r="35529" b="9375"/>
          <a:stretch/>
        </p:blipFill>
        <p:spPr>
          <a:xfrm>
            <a:off x="-8021" y="0"/>
            <a:ext cx="4329754" cy="3815719"/>
          </a:xfrm>
          <a:prstGeom prst="rect">
            <a:avLst/>
          </a:prstGeom>
        </p:spPr>
      </p:pic>
      <p:sp>
        <p:nvSpPr>
          <p:cNvPr id="27" name="Freeform 26"/>
          <p:cNvSpPr/>
          <p:nvPr/>
        </p:nvSpPr>
        <p:spPr>
          <a:xfrm>
            <a:off x="4736574" y="3578828"/>
            <a:ext cx="6417425" cy="3232933"/>
          </a:xfrm>
          <a:custGeom>
            <a:avLst/>
            <a:gdLst>
              <a:gd name="connsiteX0" fmla="*/ 4543864 w 5148775"/>
              <a:gd name="connsiteY0" fmla="*/ 98474 h 2377440"/>
              <a:gd name="connsiteX1" fmla="*/ 5148775 w 5148775"/>
              <a:gd name="connsiteY1" fmla="*/ 2377440 h 2377440"/>
              <a:gd name="connsiteX2" fmla="*/ 0 w 5148775"/>
              <a:gd name="connsiteY2" fmla="*/ 2377440 h 2377440"/>
              <a:gd name="connsiteX3" fmla="*/ 2616591 w 5148775"/>
              <a:gd name="connsiteY3" fmla="*/ 0 h 2377440"/>
              <a:gd name="connsiteX4" fmla="*/ 4543864 w 5148775"/>
              <a:gd name="connsiteY4" fmla="*/ 98474 h 2377440"/>
              <a:gd name="connsiteX0" fmla="*/ 4192172 w 5148775"/>
              <a:gd name="connsiteY0" fmla="*/ 0 h 2546252"/>
              <a:gd name="connsiteX1" fmla="*/ 5148775 w 5148775"/>
              <a:gd name="connsiteY1" fmla="*/ 2546252 h 2546252"/>
              <a:gd name="connsiteX2" fmla="*/ 0 w 5148775"/>
              <a:gd name="connsiteY2" fmla="*/ 2546252 h 2546252"/>
              <a:gd name="connsiteX3" fmla="*/ 2616591 w 5148775"/>
              <a:gd name="connsiteY3" fmla="*/ 168812 h 2546252"/>
              <a:gd name="connsiteX4" fmla="*/ 4192172 w 5148775"/>
              <a:gd name="connsiteY4" fmla="*/ 0 h 2546252"/>
              <a:gd name="connsiteX0" fmla="*/ 4192172 w 5148775"/>
              <a:gd name="connsiteY0" fmla="*/ 604911 h 3151163"/>
              <a:gd name="connsiteX1" fmla="*/ 5148775 w 5148775"/>
              <a:gd name="connsiteY1" fmla="*/ 3151163 h 3151163"/>
              <a:gd name="connsiteX2" fmla="*/ 0 w 5148775"/>
              <a:gd name="connsiteY2" fmla="*/ 3151163 h 3151163"/>
              <a:gd name="connsiteX3" fmla="*/ 2433711 w 5148775"/>
              <a:gd name="connsiteY3" fmla="*/ 0 h 3151163"/>
              <a:gd name="connsiteX4" fmla="*/ 4192172 w 5148775"/>
              <a:gd name="connsiteY4" fmla="*/ 604911 h 3151163"/>
              <a:gd name="connsiteX0" fmla="*/ 4220307 w 5148775"/>
              <a:gd name="connsiteY0" fmla="*/ 42203 h 3151163"/>
              <a:gd name="connsiteX1" fmla="*/ 5148775 w 5148775"/>
              <a:gd name="connsiteY1" fmla="*/ 3151163 h 3151163"/>
              <a:gd name="connsiteX2" fmla="*/ 0 w 5148775"/>
              <a:gd name="connsiteY2" fmla="*/ 3151163 h 3151163"/>
              <a:gd name="connsiteX3" fmla="*/ 2433711 w 5148775"/>
              <a:gd name="connsiteY3" fmla="*/ 0 h 3151163"/>
              <a:gd name="connsiteX4" fmla="*/ 4220307 w 5148775"/>
              <a:gd name="connsiteY4" fmla="*/ 42203 h 3151163"/>
              <a:gd name="connsiteX0" fmla="*/ 2813537 w 3742005"/>
              <a:gd name="connsiteY0" fmla="*/ 42203 h 3151163"/>
              <a:gd name="connsiteX1" fmla="*/ 3742005 w 3742005"/>
              <a:gd name="connsiteY1" fmla="*/ 3151163 h 3151163"/>
              <a:gd name="connsiteX2" fmla="*/ 0 w 3742005"/>
              <a:gd name="connsiteY2" fmla="*/ 2602523 h 3151163"/>
              <a:gd name="connsiteX3" fmla="*/ 1026941 w 3742005"/>
              <a:gd name="connsiteY3" fmla="*/ 0 h 3151163"/>
              <a:gd name="connsiteX4" fmla="*/ 2813537 w 3742005"/>
              <a:gd name="connsiteY4" fmla="*/ 42203 h 3151163"/>
              <a:gd name="connsiteX0" fmla="*/ 2813537 w 5814499"/>
              <a:gd name="connsiteY0" fmla="*/ 42203 h 3117103"/>
              <a:gd name="connsiteX1" fmla="*/ 5814499 w 5814499"/>
              <a:gd name="connsiteY1" fmla="*/ 3117103 h 3117103"/>
              <a:gd name="connsiteX2" fmla="*/ 0 w 5814499"/>
              <a:gd name="connsiteY2" fmla="*/ 2602523 h 3117103"/>
              <a:gd name="connsiteX3" fmla="*/ 1026941 w 5814499"/>
              <a:gd name="connsiteY3" fmla="*/ 0 h 3117103"/>
              <a:gd name="connsiteX4" fmla="*/ 2813537 w 5814499"/>
              <a:gd name="connsiteY4" fmla="*/ 42203 h 3117103"/>
              <a:gd name="connsiteX0" fmla="*/ 1786596 w 4787558"/>
              <a:gd name="connsiteY0" fmla="*/ 42203 h 3117103"/>
              <a:gd name="connsiteX1" fmla="*/ 4787558 w 4787558"/>
              <a:gd name="connsiteY1" fmla="*/ 3117103 h 3117103"/>
              <a:gd name="connsiteX2" fmla="*/ 980788 w 4787558"/>
              <a:gd name="connsiteY2" fmla="*/ 3113412 h 3117103"/>
              <a:gd name="connsiteX3" fmla="*/ 0 w 4787558"/>
              <a:gd name="connsiteY3" fmla="*/ 0 h 3117103"/>
              <a:gd name="connsiteX4" fmla="*/ 1786596 w 4787558"/>
              <a:gd name="connsiteY4" fmla="*/ 42203 h 3117103"/>
              <a:gd name="connsiteX0" fmla="*/ 1786596 w 4787558"/>
              <a:gd name="connsiteY0" fmla="*/ 42203 h 3117103"/>
              <a:gd name="connsiteX1" fmla="*/ 4787558 w 4787558"/>
              <a:gd name="connsiteY1" fmla="*/ 3117103 h 3117103"/>
              <a:gd name="connsiteX2" fmla="*/ 937610 w 4787558"/>
              <a:gd name="connsiteY2" fmla="*/ 3096383 h 3117103"/>
              <a:gd name="connsiteX3" fmla="*/ 0 w 4787558"/>
              <a:gd name="connsiteY3" fmla="*/ 0 h 3117103"/>
              <a:gd name="connsiteX4" fmla="*/ 1786596 w 4787558"/>
              <a:gd name="connsiteY4" fmla="*/ 42203 h 3117103"/>
              <a:gd name="connsiteX0" fmla="*/ 1786596 w 4787558"/>
              <a:gd name="connsiteY0" fmla="*/ 42203 h 3130442"/>
              <a:gd name="connsiteX1" fmla="*/ 4787558 w 4787558"/>
              <a:gd name="connsiteY1" fmla="*/ 3117103 h 3130442"/>
              <a:gd name="connsiteX2" fmla="*/ 613783 w 4787558"/>
              <a:gd name="connsiteY2" fmla="*/ 3130442 h 3130442"/>
              <a:gd name="connsiteX3" fmla="*/ 0 w 4787558"/>
              <a:gd name="connsiteY3" fmla="*/ 0 h 3130442"/>
              <a:gd name="connsiteX4" fmla="*/ 1786596 w 4787558"/>
              <a:gd name="connsiteY4" fmla="*/ 42203 h 3130442"/>
              <a:gd name="connsiteX0" fmla="*/ 1786596 w 4787558"/>
              <a:gd name="connsiteY0" fmla="*/ 42203 h 3147471"/>
              <a:gd name="connsiteX1" fmla="*/ 4787558 w 4787558"/>
              <a:gd name="connsiteY1" fmla="*/ 3117103 h 3147471"/>
              <a:gd name="connsiteX2" fmla="*/ 592194 w 4787558"/>
              <a:gd name="connsiteY2" fmla="*/ 3147471 h 3147471"/>
              <a:gd name="connsiteX3" fmla="*/ 0 w 4787558"/>
              <a:gd name="connsiteY3" fmla="*/ 0 h 3147471"/>
              <a:gd name="connsiteX4" fmla="*/ 1786596 w 4787558"/>
              <a:gd name="connsiteY4" fmla="*/ 42203 h 3147471"/>
              <a:gd name="connsiteX0" fmla="*/ 1786596 w 4787558"/>
              <a:gd name="connsiteY0" fmla="*/ 42203 h 3130441"/>
              <a:gd name="connsiteX1" fmla="*/ 4787558 w 4787558"/>
              <a:gd name="connsiteY1" fmla="*/ 3117103 h 3130441"/>
              <a:gd name="connsiteX2" fmla="*/ 570607 w 4787558"/>
              <a:gd name="connsiteY2" fmla="*/ 3130441 h 3130441"/>
              <a:gd name="connsiteX3" fmla="*/ 0 w 4787558"/>
              <a:gd name="connsiteY3" fmla="*/ 0 h 3130441"/>
              <a:gd name="connsiteX4" fmla="*/ 1786596 w 4787558"/>
              <a:gd name="connsiteY4" fmla="*/ 42203 h 3130441"/>
              <a:gd name="connsiteX0" fmla="*/ 2511299 w 5512261"/>
              <a:gd name="connsiteY0" fmla="*/ 42203 h 4526869"/>
              <a:gd name="connsiteX1" fmla="*/ 5512261 w 5512261"/>
              <a:gd name="connsiteY1" fmla="*/ 3117103 h 4526869"/>
              <a:gd name="connsiteX2" fmla="*/ 0 w 5512261"/>
              <a:gd name="connsiteY2" fmla="*/ 4526869 h 4526869"/>
              <a:gd name="connsiteX3" fmla="*/ 724703 w 5512261"/>
              <a:gd name="connsiteY3" fmla="*/ 0 h 4526869"/>
              <a:gd name="connsiteX4" fmla="*/ 2511299 w 5512261"/>
              <a:gd name="connsiteY4" fmla="*/ 42203 h 4526869"/>
              <a:gd name="connsiteX0" fmla="*/ 2511299 w 5296376"/>
              <a:gd name="connsiteY0" fmla="*/ 42203 h 4526869"/>
              <a:gd name="connsiteX1" fmla="*/ 5296376 w 5296376"/>
              <a:gd name="connsiteY1" fmla="*/ 4513531 h 4526869"/>
              <a:gd name="connsiteX2" fmla="*/ 0 w 5296376"/>
              <a:gd name="connsiteY2" fmla="*/ 4526869 h 4526869"/>
              <a:gd name="connsiteX3" fmla="*/ 724703 w 5296376"/>
              <a:gd name="connsiteY3" fmla="*/ 0 h 4526869"/>
              <a:gd name="connsiteX4" fmla="*/ 2511299 w 5296376"/>
              <a:gd name="connsiteY4" fmla="*/ 42203 h 4526869"/>
              <a:gd name="connsiteX0" fmla="*/ 2597652 w 5382729"/>
              <a:gd name="connsiteY0" fmla="*/ 42203 h 4850432"/>
              <a:gd name="connsiteX1" fmla="*/ 5382729 w 5382729"/>
              <a:gd name="connsiteY1" fmla="*/ 4513531 h 4850432"/>
              <a:gd name="connsiteX2" fmla="*/ 0 w 5382729"/>
              <a:gd name="connsiteY2" fmla="*/ 4850432 h 4850432"/>
              <a:gd name="connsiteX3" fmla="*/ 811056 w 5382729"/>
              <a:gd name="connsiteY3" fmla="*/ 0 h 4850432"/>
              <a:gd name="connsiteX4" fmla="*/ 2597652 w 5382729"/>
              <a:gd name="connsiteY4" fmla="*/ 42203 h 4850432"/>
              <a:gd name="connsiteX0" fmla="*/ 3936138 w 6721215"/>
              <a:gd name="connsiteY0" fmla="*/ 42203 h 4594988"/>
              <a:gd name="connsiteX1" fmla="*/ 6721215 w 6721215"/>
              <a:gd name="connsiteY1" fmla="*/ 4513531 h 4594988"/>
              <a:gd name="connsiteX2" fmla="*/ 0 w 6721215"/>
              <a:gd name="connsiteY2" fmla="*/ 4594988 h 4594988"/>
              <a:gd name="connsiteX3" fmla="*/ 2149542 w 6721215"/>
              <a:gd name="connsiteY3" fmla="*/ 0 h 4594988"/>
              <a:gd name="connsiteX4" fmla="*/ 3936138 w 6721215"/>
              <a:gd name="connsiteY4" fmla="*/ 42203 h 4594988"/>
              <a:gd name="connsiteX0" fmla="*/ 4087258 w 6872335"/>
              <a:gd name="connsiteY0" fmla="*/ 42203 h 4612018"/>
              <a:gd name="connsiteX1" fmla="*/ 6872335 w 6872335"/>
              <a:gd name="connsiteY1" fmla="*/ 4513531 h 4612018"/>
              <a:gd name="connsiteX2" fmla="*/ 0 w 6872335"/>
              <a:gd name="connsiteY2" fmla="*/ 4612018 h 4612018"/>
              <a:gd name="connsiteX3" fmla="*/ 2300662 w 6872335"/>
              <a:gd name="connsiteY3" fmla="*/ 0 h 4612018"/>
              <a:gd name="connsiteX4" fmla="*/ 4087258 w 6872335"/>
              <a:gd name="connsiteY4" fmla="*/ 42203 h 4612018"/>
              <a:gd name="connsiteX0" fmla="*/ 4087258 w 7003933"/>
              <a:gd name="connsiteY0" fmla="*/ 42203 h 4612018"/>
              <a:gd name="connsiteX1" fmla="*/ 7003933 w 7003933"/>
              <a:gd name="connsiteY1" fmla="*/ 4255396 h 4612018"/>
              <a:gd name="connsiteX2" fmla="*/ 0 w 7003933"/>
              <a:gd name="connsiteY2" fmla="*/ 4612018 h 4612018"/>
              <a:gd name="connsiteX3" fmla="*/ 2300662 w 7003933"/>
              <a:gd name="connsiteY3" fmla="*/ 0 h 4612018"/>
              <a:gd name="connsiteX4" fmla="*/ 4087258 w 7003933"/>
              <a:gd name="connsiteY4" fmla="*/ 42203 h 4612018"/>
              <a:gd name="connsiteX0" fmla="*/ 3999527 w 6916202"/>
              <a:gd name="connsiteY0" fmla="*/ 42203 h 4388301"/>
              <a:gd name="connsiteX1" fmla="*/ 6916202 w 6916202"/>
              <a:gd name="connsiteY1" fmla="*/ 4255396 h 4388301"/>
              <a:gd name="connsiteX2" fmla="*/ 0 w 6916202"/>
              <a:gd name="connsiteY2" fmla="*/ 4388301 h 4388301"/>
              <a:gd name="connsiteX3" fmla="*/ 2212931 w 6916202"/>
              <a:gd name="connsiteY3" fmla="*/ 0 h 4388301"/>
              <a:gd name="connsiteX4" fmla="*/ 3999527 w 6916202"/>
              <a:gd name="connsiteY4" fmla="*/ 42203 h 4388301"/>
              <a:gd name="connsiteX0" fmla="*/ 4043394 w 6960069"/>
              <a:gd name="connsiteY0" fmla="*/ 42203 h 4388301"/>
              <a:gd name="connsiteX1" fmla="*/ 6960069 w 6960069"/>
              <a:gd name="connsiteY1" fmla="*/ 4255396 h 4388301"/>
              <a:gd name="connsiteX2" fmla="*/ 0 w 6960069"/>
              <a:gd name="connsiteY2" fmla="*/ 4388301 h 4388301"/>
              <a:gd name="connsiteX3" fmla="*/ 2256798 w 6960069"/>
              <a:gd name="connsiteY3" fmla="*/ 0 h 4388301"/>
              <a:gd name="connsiteX4" fmla="*/ 4043394 w 6960069"/>
              <a:gd name="connsiteY4" fmla="*/ 42203 h 4388301"/>
              <a:gd name="connsiteX0" fmla="*/ 5239095 w 6960069"/>
              <a:gd name="connsiteY0" fmla="*/ 77728 h 4388301"/>
              <a:gd name="connsiteX1" fmla="*/ 6960069 w 6960069"/>
              <a:gd name="connsiteY1" fmla="*/ 4255396 h 4388301"/>
              <a:gd name="connsiteX2" fmla="*/ 0 w 6960069"/>
              <a:gd name="connsiteY2" fmla="*/ 4388301 h 4388301"/>
              <a:gd name="connsiteX3" fmla="*/ 2256798 w 6960069"/>
              <a:gd name="connsiteY3" fmla="*/ 0 h 4388301"/>
              <a:gd name="connsiteX4" fmla="*/ 5239095 w 6960069"/>
              <a:gd name="connsiteY4" fmla="*/ 77728 h 4388301"/>
              <a:gd name="connsiteX0" fmla="*/ 5111426 w 6832400"/>
              <a:gd name="connsiteY0" fmla="*/ 77728 h 4338989"/>
              <a:gd name="connsiteX1" fmla="*/ 6832400 w 6832400"/>
              <a:gd name="connsiteY1" fmla="*/ 4255396 h 4338989"/>
              <a:gd name="connsiteX2" fmla="*/ 0 w 6832400"/>
              <a:gd name="connsiteY2" fmla="*/ 4338989 h 4338989"/>
              <a:gd name="connsiteX3" fmla="*/ 2129129 w 6832400"/>
              <a:gd name="connsiteY3" fmla="*/ 0 h 4338989"/>
              <a:gd name="connsiteX4" fmla="*/ 5111426 w 6832400"/>
              <a:gd name="connsiteY4" fmla="*/ 77728 h 4338989"/>
              <a:gd name="connsiteX0" fmla="*/ 5175260 w 6896234"/>
              <a:gd name="connsiteY0" fmla="*/ 77728 h 4371863"/>
              <a:gd name="connsiteX1" fmla="*/ 6896234 w 6896234"/>
              <a:gd name="connsiteY1" fmla="*/ 4255396 h 4371863"/>
              <a:gd name="connsiteX2" fmla="*/ 0 w 6896234"/>
              <a:gd name="connsiteY2" fmla="*/ 4371863 h 4371863"/>
              <a:gd name="connsiteX3" fmla="*/ 2192963 w 6896234"/>
              <a:gd name="connsiteY3" fmla="*/ 0 h 4371863"/>
              <a:gd name="connsiteX4" fmla="*/ 5175260 w 6896234"/>
              <a:gd name="connsiteY4" fmla="*/ 77728 h 4371863"/>
              <a:gd name="connsiteX0" fmla="*/ 5175260 w 6832400"/>
              <a:gd name="connsiteY0" fmla="*/ 77728 h 4371863"/>
              <a:gd name="connsiteX1" fmla="*/ 6832400 w 6832400"/>
              <a:gd name="connsiteY1" fmla="*/ 4370457 h 4371863"/>
              <a:gd name="connsiteX2" fmla="*/ 0 w 6832400"/>
              <a:gd name="connsiteY2" fmla="*/ 4371863 h 4371863"/>
              <a:gd name="connsiteX3" fmla="*/ 2192963 w 6832400"/>
              <a:gd name="connsiteY3" fmla="*/ 0 h 4371863"/>
              <a:gd name="connsiteX4" fmla="*/ 5175260 w 6832400"/>
              <a:gd name="connsiteY4" fmla="*/ 77728 h 4371863"/>
              <a:gd name="connsiteX0" fmla="*/ 10133095 w 11790235"/>
              <a:gd name="connsiteY0" fmla="*/ 77728 h 4766362"/>
              <a:gd name="connsiteX1" fmla="*/ 11790235 w 11790235"/>
              <a:gd name="connsiteY1" fmla="*/ 4370457 h 4766362"/>
              <a:gd name="connsiteX2" fmla="*/ 0 w 11790235"/>
              <a:gd name="connsiteY2" fmla="*/ 4766362 h 4766362"/>
              <a:gd name="connsiteX3" fmla="*/ 7150798 w 11790235"/>
              <a:gd name="connsiteY3" fmla="*/ 0 h 4766362"/>
              <a:gd name="connsiteX4" fmla="*/ 10133095 w 11790235"/>
              <a:gd name="connsiteY4" fmla="*/ 77728 h 4766362"/>
              <a:gd name="connsiteX0" fmla="*/ 10133095 w 10133096"/>
              <a:gd name="connsiteY0" fmla="*/ 77728 h 6885390"/>
              <a:gd name="connsiteX1" fmla="*/ 4725851 w 10133096"/>
              <a:gd name="connsiteY1" fmla="*/ 6885390 h 6885390"/>
              <a:gd name="connsiteX2" fmla="*/ 0 w 10133096"/>
              <a:gd name="connsiteY2" fmla="*/ 4766362 h 6885390"/>
              <a:gd name="connsiteX3" fmla="*/ 7150798 w 10133096"/>
              <a:gd name="connsiteY3" fmla="*/ 0 h 6885390"/>
              <a:gd name="connsiteX4" fmla="*/ 10133095 w 10133096"/>
              <a:gd name="connsiteY4" fmla="*/ 77728 h 6885390"/>
              <a:gd name="connsiteX0" fmla="*/ 10005426 w 10005426"/>
              <a:gd name="connsiteY0" fmla="*/ 5896592 h 6885390"/>
              <a:gd name="connsiteX1" fmla="*/ 4725851 w 10005426"/>
              <a:gd name="connsiteY1" fmla="*/ 6885390 h 6885390"/>
              <a:gd name="connsiteX2" fmla="*/ 0 w 10005426"/>
              <a:gd name="connsiteY2" fmla="*/ 4766362 h 6885390"/>
              <a:gd name="connsiteX3" fmla="*/ 7150798 w 10005426"/>
              <a:gd name="connsiteY3" fmla="*/ 0 h 6885390"/>
              <a:gd name="connsiteX4" fmla="*/ 10005426 w 10005426"/>
              <a:gd name="connsiteY4" fmla="*/ 5896592 h 6885390"/>
              <a:gd name="connsiteX0" fmla="*/ 10005426 w 10005426"/>
              <a:gd name="connsiteY0" fmla="*/ 2904972 h 3893770"/>
              <a:gd name="connsiteX1" fmla="*/ 4725851 w 10005426"/>
              <a:gd name="connsiteY1" fmla="*/ 3893770 h 3893770"/>
              <a:gd name="connsiteX2" fmla="*/ 0 w 10005426"/>
              <a:gd name="connsiteY2" fmla="*/ 1774742 h 3893770"/>
              <a:gd name="connsiteX3" fmla="*/ 6895460 w 10005426"/>
              <a:gd name="connsiteY3" fmla="*/ 0 h 3893770"/>
              <a:gd name="connsiteX4" fmla="*/ 10005426 w 10005426"/>
              <a:gd name="connsiteY4" fmla="*/ 2904972 h 389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5426" h="3893770">
                <a:moveTo>
                  <a:pt x="10005426" y="2904972"/>
                </a:moveTo>
                <a:lnTo>
                  <a:pt x="4725851" y="3893770"/>
                </a:lnTo>
                <a:lnTo>
                  <a:pt x="0" y="1774742"/>
                </a:lnTo>
                <a:lnTo>
                  <a:pt x="6895460" y="0"/>
                </a:lnTo>
                <a:lnTo>
                  <a:pt x="10005426" y="2904972"/>
                </a:lnTo>
                <a:close/>
              </a:path>
            </a:pathLst>
          </a:custGeom>
          <a:solidFill>
            <a:schemeClr val="bg2">
              <a:lumMod val="5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4643" y="5098078"/>
            <a:ext cx="2907148" cy="1704992"/>
          </a:xfrm>
          <a:prstGeom prst="rect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</p:pic>
      <p:grpSp>
        <p:nvGrpSpPr>
          <p:cNvPr id="18" name="Group 17"/>
          <p:cNvGrpSpPr/>
          <p:nvPr/>
        </p:nvGrpSpPr>
        <p:grpSpPr>
          <a:xfrm>
            <a:off x="7751300" y="3502855"/>
            <a:ext cx="4445262" cy="2638638"/>
            <a:chOff x="7695028" y="3460652"/>
            <a:chExt cx="4445262" cy="3397348"/>
          </a:xfrm>
          <a:solidFill>
            <a:srgbClr val="93B8E9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</p:grpSpPr>
        <p:sp>
          <p:nvSpPr>
            <p:cNvPr id="11" name="Oval 10"/>
            <p:cNvSpPr/>
            <p:nvPr/>
          </p:nvSpPr>
          <p:spPr>
            <a:xfrm>
              <a:off x="7695028" y="3460652"/>
              <a:ext cx="4445262" cy="3397348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127950" y="5867260"/>
              <a:ext cx="536149" cy="615714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6"/>
          <a:srcRect l="14823" t="13571" r="35529" b="9375"/>
          <a:stretch/>
        </p:blipFill>
        <p:spPr>
          <a:xfrm>
            <a:off x="10876116" y="4364011"/>
            <a:ext cx="1050150" cy="916326"/>
          </a:xfrm>
          <a:prstGeom prst="rect">
            <a:avLst/>
          </a:prstGeom>
          <a:solidFill>
            <a:srgbClr val="9CBDEB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3892" y="3781334"/>
            <a:ext cx="2692715" cy="2041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01313" y="6506324"/>
            <a:ext cx="4399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2328-US Navy Hovercraft - this image by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flightzone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is licensed under a Creative Commons Attribution 3.0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Unported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License.  http://www.freeimageslive.co.uk/free_stock_image/hovercraftinflightjpg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36574" y="6275491"/>
            <a:ext cx="2803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Web-based Visualization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579976" y="5466668"/>
            <a:ext cx="2895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Experiment Management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solidFill>
                  <a:prstClr val="black"/>
                </a:solidFill>
                <a:latin typeface="Calibri" panose="020F0502020204030204"/>
              </a:rPr>
              <a:t>(CRTS)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56006" y="-25512"/>
            <a:ext cx="4683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Software-defined Radio Testbed (CORNET)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40104" y="2918080"/>
            <a:ext cx="15660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Internet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99320" y="1936323"/>
            <a:ext cx="25211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Radio Controller Code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 Configuration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40699" y="3711037"/>
            <a:ext cx="2611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Engineering Students/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STEM Professionals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19745" y="5280337"/>
            <a:ext cx="858761" cy="276999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15.2 Mbps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33057" y="5879697"/>
            <a:ext cx="16129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Performance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eporting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12028" y="5539639"/>
            <a:ext cx="1380030" cy="511674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4800" y="-76200"/>
            <a:ext cx="337784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Hands-on</a:t>
            </a:r>
          </a:p>
          <a:p>
            <a:r>
              <a:rPr lang="en-US" sz="5400" b="1" i="1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Tutorials</a:t>
            </a:r>
            <a:endParaRPr lang="en-US" sz="5400" b="1" i="1" dirty="0">
              <a:ln/>
              <a:solidFill>
                <a:schemeClr val="tx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7089" y="3813398"/>
            <a:ext cx="4329754" cy="3045680"/>
            <a:chOff x="1" y="3601892"/>
            <a:chExt cx="4586068" cy="3256108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3601892"/>
              <a:ext cx="4586068" cy="3256108"/>
            </a:xfrm>
            <a:prstGeom prst="rect">
              <a:avLst/>
            </a:prstGeom>
          </p:spPr>
        </p:pic>
        <p:pic>
          <p:nvPicPr>
            <p:cNvPr id="37" name="Picture 36" descr="C:\Users\Sager\Desktop\MSandGRA\Archive\Web3D Paper\LaTeX\LatexPaperFinal\game3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335" y="3753556"/>
              <a:ext cx="2289937" cy="1354712"/>
            </a:xfrm>
            <a:prstGeom prst="rect">
              <a:avLst/>
            </a:prstGeom>
            <a:noFill/>
            <a:ln w="50800"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perspectiveHeroicExtremeLeftFacing"/>
              <a:lightRig rig="threePt" dir="t"/>
            </a:scene3d>
            <a:extLst/>
          </p:spPr>
        </p:pic>
      </p:grp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72251760"/>
              </p:ext>
            </p:extLst>
          </p:nvPr>
        </p:nvGraphicFramePr>
        <p:xfrm>
          <a:off x="2034164" y="86949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-69509" y="6349485"/>
            <a:ext cx="437899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Student image: </a:t>
            </a:r>
            <a:r>
              <a:rPr lang="en-US" sz="800" u="sng" dirty="0" smtClean="0">
                <a:solidFill>
                  <a:schemeClr val="bg1"/>
                </a:solidFill>
                <a:hlinkClick r:id="rId15"/>
              </a:rPr>
              <a:t>https</a:t>
            </a:r>
            <a:r>
              <a:rPr lang="en-US" sz="800" u="sng" dirty="0">
                <a:solidFill>
                  <a:schemeClr val="bg1"/>
                </a:solidFill>
                <a:hlinkClick r:id="rId15"/>
              </a:rPr>
              <a:t>://www.biologycorner.com/2013/08/03/classroom-collaboration-tools/</a:t>
            </a:r>
            <a:endParaRPr lang="en-US" sz="800" dirty="0">
              <a:solidFill>
                <a:schemeClr val="bg1"/>
              </a:solidFill>
            </a:endParaRPr>
          </a:p>
          <a:p>
            <a:r>
              <a:rPr lang="en-US" sz="800" dirty="0" smtClean="0">
                <a:solidFill>
                  <a:schemeClr val="bg1"/>
                </a:solidFill>
              </a:rPr>
              <a:t>This </a:t>
            </a:r>
            <a:r>
              <a:rPr lang="en-US" sz="800" dirty="0">
                <a:solidFill>
                  <a:schemeClr val="bg1"/>
                </a:solidFill>
              </a:rPr>
              <a:t>work is licensed under a </a:t>
            </a:r>
            <a:r>
              <a:rPr lang="en-US" sz="800" u="sng" dirty="0">
                <a:solidFill>
                  <a:schemeClr val="bg1"/>
                </a:solidFill>
                <a:hlinkClick r:id="rId16"/>
              </a:rPr>
              <a:t>Creative Commons Attribution-</a:t>
            </a:r>
            <a:r>
              <a:rPr lang="en-US" sz="800" u="sng" dirty="0" err="1">
                <a:solidFill>
                  <a:schemeClr val="bg1"/>
                </a:solidFill>
                <a:hlinkClick r:id="rId16"/>
              </a:rPr>
              <a:t>NonCommercial</a:t>
            </a:r>
            <a:r>
              <a:rPr lang="en-US" sz="800" u="sng" dirty="0">
                <a:solidFill>
                  <a:schemeClr val="bg1"/>
                </a:solidFill>
                <a:hlinkClick r:id="rId16"/>
              </a:rPr>
              <a:t>-</a:t>
            </a:r>
            <a:r>
              <a:rPr lang="en-US" sz="800" u="sng" dirty="0" err="1">
                <a:solidFill>
                  <a:schemeClr val="bg1"/>
                </a:solidFill>
                <a:hlinkClick r:id="rId16"/>
              </a:rPr>
              <a:t>ShareAlike</a:t>
            </a:r>
            <a:r>
              <a:rPr lang="en-US" sz="800" u="sng" dirty="0">
                <a:solidFill>
                  <a:schemeClr val="bg1"/>
                </a:solidFill>
                <a:hlinkClick r:id="rId16"/>
              </a:rPr>
              <a:t> 4.0 International License</a:t>
            </a:r>
            <a:r>
              <a:rPr lang="en-US" sz="800" dirty="0">
                <a:solidFill>
                  <a:schemeClr val="bg1"/>
                </a:solidFill>
              </a:rPr>
              <a:t>.</a:t>
            </a:r>
          </a:p>
          <a:p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77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3F9-C91A-450C-BB67-0C60D08AB21F}" type="slidenum">
              <a:rPr lang="en-US" altLang="en-US" smtClean="0">
                <a:solidFill>
                  <a:srgbClr val="000000"/>
                </a:solidFill>
              </a:rPr>
              <a:pPr/>
              <a:t>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3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pPr algn="ctr"/>
            <a:r>
              <a:rPr lang="en-US" b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Goals</a:t>
            </a:r>
            <a:endParaRPr lang="en-US" kern="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07396" y="1387475"/>
            <a:ext cx="10515600" cy="43513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91638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5A21"/>
              </a:buClr>
              <a:buFont typeface="Times" panose="02020603050405020304" pitchFamily="18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7ADB0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The intended use of the tutorials is to teach / review and demonstrate radio adaptation techniques using cognitive radio (CR) systems that can be controlled by logging into a remote software-defined radio (SDR) - based testbed</a:t>
            </a:r>
          </a:p>
          <a:p>
            <a:endParaRPr lang="en-US" kern="0" dirty="0" smtClean="0"/>
          </a:p>
          <a:p>
            <a:r>
              <a:rPr lang="en-US" kern="0" dirty="0" smtClean="0"/>
              <a:t>This will be useful for anyone interested in learning, reviewing, teaching, demonstrating, or researching technical concepts related to spectrum sharing and cognitive radio.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8634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Specific Goals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3F9-C91A-450C-BB67-0C60D08AB21F}" type="slidenum">
              <a:rPr lang="en-US" altLang="en-US" smtClean="0">
                <a:solidFill>
                  <a:srgbClr val="000000"/>
                </a:solidFill>
              </a:rPr>
              <a:pPr/>
              <a:t>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2340" y="1468554"/>
            <a:ext cx="1160726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Encourage those interested in spectrum sharing and CR to utilize our free available resources. </a:t>
            </a: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Allow the users to familiarize themselves with the software while applying changes in radio parameters</a:t>
            </a:r>
          </a:p>
          <a:p>
            <a:pPr marL="685800" lvl="1" indent="-228600" eaLnBrk="1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such as frequency, transmitted power, modulation type, error correction coding type, and packet length. </a:t>
            </a:r>
            <a:endParaRPr lang="en-US" sz="2400" dirty="0" smtClean="0">
              <a:solidFill>
                <a:prstClr val="black"/>
              </a:solidFill>
              <a:latin typeface="Calibri" panose="020F0502020204030204"/>
            </a:endParaRPr>
          </a:p>
          <a:p>
            <a:pPr marL="228600" indent="-228600" eaLnBrk="1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 panose="020F0502020204030204"/>
              </a:rPr>
              <a:t>Encourage 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user to feel comfortable enough to conduct their own experiments.</a:t>
            </a: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Gather feedback from tutorial participants to help improve the lessons and expand features (hardware and software) in the testbed to accommodate participants' educational and research requirements.</a:t>
            </a:r>
          </a:p>
        </p:txBody>
      </p:sp>
    </p:spTree>
    <p:extLst>
      <p:ext uri="{BB962C8B-B14F-4D97-AF65-F5344CB8AC3E}">
        <p14:creationId xmlns:p14="http://schemas.microsoft.com/office/powerpoint/2010/main" val="229721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Available Resources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3F9-C91A-450C-BB67-0C60D08AB21F}" type="slidenum">
              <a:rPr lang="en-US" altLang="en-US" smtClean="0">
                <a:solidFill>
                  <a:srgbClr val="000000"/>
                </a:solidFill>
              </a:rPr>
              <a:pPr/>
              <a:t>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1601144"/>
            <a:ext cx="11049000" cy="4381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Available resources: </a:t>
            </a:r>
          </a:p>
          <a:p>
            <a:pPr marL="685800" lvl="1" indent="-228600" eaLnBrk="1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The Cognitive Radio Network Testbed (CORNET)</a:t>
            </a:r>
          </a:p>
          <a:p>
            <a:pPr marL="685800" lvl="1" indent="-228600" eaLnBrk="1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The Cognitive Radio Test System (CRTS)</a:t>
            </a:r>
          </a:p>
          <a:p>
            <a:pPr marL="685800" lvl="1" indent="-228600" eaLnBrk="1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CORNET 3D</a:t>
            </a: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CORNET is a network of software-defined radios which can be remotely accessed from most Internet-connected computers</a:t>
            </a: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CRTS provides a flexible framework for over the air test and evaluation of (CR) networks</a:t>
            </a: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CORNET 3D is a web-based spectrum visualization software where the users can monitor the statuses of nodes</a:t>
            </a:r>
          </a:p>
        </p:txBody>
      </p:sp>
    </p:spTree>
    <p:extLst>
      <p:ext uri="{BB962C8B-B14F-4D97-AF65-F5344CB8AC3E}">
        <p14:creationId xmlns:p14="http://schemas.microsoft.com/office/powerpoint/2010/main" val="107944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CORNET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3F9-C91A-450C-BB67-0C60D08AB21F}" type="slidenum">
              <a:rPr lang="en-US" altLang="en-US" smtClean="0">
                <a:solidFill>
                  <a:srgbClr val="000000"/>
                </a:solidFill>
              </a:rPr>
              <a:pPr/>
              <a:t>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1752600"/>
            <a:ext cx="11658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" sz="2800" dirty="0" smtClean="0"/>
              <a:t>CORNET </a:t>
            </a:r>
            <a:r>
              <a:rPr lang="en" sz="2800" dirty="0"/>
              <a:t>testbed consists of 48 software-defined radio nodes, all remotely </a:t>
            </a:r>
            <a:r>
              <a:rPr lang="en" sz="2800" dirty="0" smtClean="0"/>
              <a:t>accessible </a:t>
            </a:r>
            <a:endParaRPr lang="en" sz="2800" dirty="0"/>
          </a:p>
          <a:p>
            <a:endParaRPr lang="en" sz="2800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5600" y="2855494"/>
            <a:ext cx="7239000" cy="363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3283358"/>
            <a:ext cx="2087166" cy="278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1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CORNET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3F9-C91A-450C-BB67-0C60D08AB21F}" type="slidenum">
              <a:rPr lang="en-US" altLang="en-US" smtClean="0">
                <a:solidFill>
                  <a:srgbClr val="000000"/>
                </a:solidFill>
              </a:rPr>
              <a:pPr/>
              <a:t>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5537" y="1725884"/>
            <a:ext cx="11658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" sz="2800" dirty="0" smtClean="0"/>
              <a:t>CORNET nodes are located in Kelly Hall of the main campus of Virginia tech in Blacksburg, VA</a:t>
            </a:r>
            <a:endParaRPr lang="en" sz="2800" dirty="0"/>
          </a:p>
          <a:p>
            <a:endParaRPr lang="en" sz="28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37" y="3258804"/>
            <a:ext cx="2419350" cy="3225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4024" y="3258804"/>
            <a:ext cx="2409825" cy="32114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1219" y="3048288"/>
            <a:ext cx="5072857" cy="14869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37" y="4589682"/>
            <a:ext cx="3315041" cy="188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18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lowchart: Alternate Process 22"/>
          <p:cNvSpPr/>
          <p:nvPr/>
        </p:nvSpPr>
        <p:spPr bwMode="auto">
          <a:xfrm>
            <a:off x="447142" y="2481780"/>
            <a:ext cx="1997055" cy="2520596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193" tIns="38097" rIns="76193" bIns="38097" numCol="1" rtlCol="0" anchor="t" anchorCtr="0" compatLnSpc="1">
            <a:prstTxWarp prst="textNoShape">
              <a:avLst/>
            </a:prstTxWarp>
          </a:bodyPr>
          <a:lstStyle/>
          <a:p>
            <a:pPr defTabSz="761894"/>
            <a:r>
              <a:rPr lang="en-US" sz="2000" b="1" dirty="0">
                <a:solidFill>
                  <a:srgbClr val="000000"/>
                </a:solidFill>
              </a:rPr>
              <a:t>Web Browser</a:t>
            </a:r>
          </a:p>
          <a:p>
            <a:pPr defTabSz="761894"/>
            <a:r>
              <a:rPr lang="en-US" sz="2000" b="1" dirty="0">
                <a:solidFill>
                  <a:srgbClr val="000000"/>
                </a:solidFill>
              </a:rPr>
              <a:t>CORNET3D</a:t>
            </a:r>
          </a:p>
        </p:txBody>
      </p:sp>
      <p:sp>
        <p:nvSpPr>
          <p:cNvPr id="25" name="Flowchart: Alternate Process 24"/>
          <p:cNvSpPr/>
          <p:nvPr/>
        </p:nvSpPr>
        <p:spPr bwMode="auto">
          <a:xfrm>
            <a:off x="3685882" y="2490852"/>
            <a:ext cx="2085712" cy="2511524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193" tIns="38097" rIns="76193" bIns="38097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000000"/>
                </a:solidFill>
              </a:rPr>
              <a:t>CORNET3D</a:t>
            </a:r>
          </a:p>
          <a:p>
            <a:pPr defTabSz="761894"/>
            <a:r>
              <a:rPr lang="en-US" sz="2000" b="1" dirty="0">
                <a:solidFill>
                  <a:srgbClr val="000000"/>
                </a:solidFill>
              </a:rPr>
              <a:t>Web Gateway</a:t>
            </a:r>
          </a:p>
        </p:txBody>
      </p:sp>
      <p:sp>
        <p:nvSpPr>
          <p:cNvPr id="5" name="Cloud 4"/>
          <p:cNvSpPr/>
          <p:nvPr/>
        </p:nvSpPr>
        <p:spPr bwMode="auto">
          <a:xfrm>
            <a:off x="6022627" y="1778002"/>
            <a:ext cx="5470875" cy="4250371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193" tIns="38097" rIns="76193" bIns="38097" numCol="1" rtlCol="0" anchor="t" anchorCtr="0" compatLnSpc="1">
            <a:prstTxWarp prst="textNoShape">
              <a:avLst/>
            </a:prstTxWarp>
          </a:bodyPr>
          <a:lstStyle/>
          <a:p>
            <a:pPr algn="r" defTabSz="761894"/>
            <a:r>
              <a:rPr lang="en-US" sz="2417" b="1" dirty="0">
                <a:solidFill>
                  <a:srgbClr val="000000"/>
                </a:solidFill>
              </a:rPr>
              <a:t>	SDR Nodes:</a:t>
            </a:r>
          </a:p>
          <a:p>
            <a:pPr algn="r" defTabSz="761894"/>
            <a:endParaRPr lang="en-US" sz="2000" dirty="0">
              <a:solidFill>
                <a:srgbClr val="000000"/>
              </a:solidFill>
            </a:endParaRPr>
          </a:p>
          <a:p>
            <a:pPr algn="r" defTabSz="761894"/>
            <a:r>
              <a:rPr lang="en-US" sz="2000" dirty="0">
                <a:solidFill>
                  <a:srgbClr val="000000"/>
                </a:solidFill>
              </a:rPr>
              <a:t>    Spectrum Sensing</a:t>
            </a:r>
          </a:p>
          <a:p>
            <a:pPr algn="r" defTabSz="761894"/>
            <a:endParaRPr lang="en-US" sz="2000" dirty="0">
              <a:solidFill>
                <a:srgbClr val="000000"/>
              </a:solidFill>
            </a:endParaRPr>
          </a:p>
          <a:p>
            <a:pPr algn="r" defTabSz="761894"/>
            <a:r>
              <a:rPr lang="en-US" sz="2000" dirty="0">
                <a:solidFill>
                  <a:srgbClr val="000000"/>
                </a:solidFill>
              </a:rPr>
              <a:t> </a:t>
            </a:r>
          </a:p>
          <a:p>
            <a:pPr algn="r" defTabSz="761894"/>
            <a:r>
              <a:rPr lang="en-US" sz="2000" dirty="0">
                <a:solidFill>
                  <a:srgbClr val="000000"/>
                </a:solidFill>
              </a:rPr>
              <a:t>CTRS Scenarios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A752E7-7E52-42A5-9B80-D9368424D90D}" type="slidenum">
              <a:rPr lang="en-US" altLang="en-US" smtClean="0">
                <a:solidFill>
                  <a:srgbClr val="000000"/>
                </a:solidFill>
              </a:rPr>
              <a:pPr/>
              <a:t>8</a:t>
            </a:fld>
            <a:endParaRPr lang="en-US" altLang="en-US">
              <a:solidFill>
                <a:srgbClr val="00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4500" y="2641084"/>
            <a:ext cx="7747000" cy="2834268"/>
            <a:chOff x="533400" y="3657600"/>
            <a:chExt cx="6248400" cy="2286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533400" y="4457700"/>
              <a:ext cx="1524000" cy="647243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b="1" dirty="0">
                  <a:solidFill>
                    <a:srgbClr val="FFFFFF"/>
                  </a:solidFill>
                </a:rPr>
                <a:t>HTML5 + X3D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b="1" dirty="0">
                  <a:solidFill>
                    <a:srgbClr val="FFFFFF"/>
                  </a:solidFill>
                </a:rPr>
                <a:t>User Interface</a:t>
              </a: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209144" y="4490644"/>
              <a:ext cx="1524000" cy="314620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b="1" dirty="0">
                  <a:solidFill>
                    <a:srgbClr val="000000"/>
                  </a:solidFill>
                </a:rPr>
                <a:t>Web server</a:t>
              </a:r>
            </a:p>
          </p:txBody>
        </p:sp>
        <p:sp>
          <p:nvSpPr>
            <p:cNvPr id="9" name="Flowchart: Magnetic Disk 8"/>
            <p:cNvSpPr/>
            <p:nvPr/>
          </p:nvSpPr>
          <p:spPr bwMode="auto">
            <a:xfrm>
              <a:off x="6172200" y="3657600"/>
              <a:ext cx="304800" cy="381000"/>
            </a:xfrm>
            <a:prstGeom prst="flowChartMagneticDisk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33">
                <a:solidFill>
                  <a:srgbClr val="000000"/>
                </a:solidFill>
              </a:endParaRPr>
            </a:p>
          </p:txBody>
        </p:sp>
        <p:sp>
          <p:nvSpPr>
            <p:cNvPr id="10" name="Flowchart: Magnetic Disk 9"/>
            <p:cNvSpPr/>
            <p:nvPr/>
          </p:nvSpPr>
          <p:spPr bwMode="auto">
            <a:xfrm>
              <a:off x="6477000" y="4229100"/>
              <a:ext cx="304800" cy="381000"/>
            </a:xfrm>
            <a:prstGeom prst="flowChartMagneticDisk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33">
                <a:solidFill>
                  <a:srgbClr val="000000"/>
                </a:solidFill>
              </a:endParaRPr>
            </a:p>
          </p:txBody>
        </p:sp>
        <p:sp>
          <p:nvSpPr>
            <p:cNvPr id="11" name="Flowchart: Magnetic Disk 10"/>
            <p:cNvSpPr/>
            <p:nvPr/>
          </p:nvSpPr>
          <p:spPr bwMode="auto">
            <a:xfrm>
              <a:off x="6477000" y="5029200"/>
              <a:ext cx="304800" cy="381000"/>
            </a:xfrm>
            <a:prstGeom prst="flowChartMagneticDisk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33">
                <a:solidFill>
                  <a:srgbClr val="000000"/>
                </a:solidFill>
              </a:endParaRPr>
            </a:p>
          </p:txBody>
        </p:sp>
        <p:sp>
          <p:nvSpPr>
            <p:cNvPr id="12" name="Flowchart: Magnetic Disk 11"/>
            <p:cNvSpPr/>
            <p:nvPr/>
          </p:nvSpPr>
          <p:spPr bwMode="auto">
            <a:xfrm>
              <a:off x="6172200" y="5562600"/>
              <a:ext cx="304800" cy="381000"/>
            </a:xfrm>
            <a:prstGeom prst="flowChartMagneticDisk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33">
                <a:solidFill>
                  <a:srgbClr val="000000"/>
                </a:solidFill>
              </a:endParaRPr>
            </a:p>
          </p:txBody>
        </p:sp>
        <p:cxnSp>
          <p:nvCxnSpPr>
            <p:cNvPr id="13" name="Straight Arrow Connector 13"/>
            <p:cNvCxnSpPr>
              <a:cxnSpLocks noChangeShapeType="1"/>
              <a:endCxn id="8" idx="1"/>
            </p:cNvCxnSpPr>
            <p:nvPr/>
          </p:nvCxnSpPr>
          <p:spPr bwMode="auto">
            <a:xfrm flipV="1">
              <a:off x="2121108" y="4647954"/>
              <a:ext cx="1088036" cy="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Arrow Connector 19"/>
            <p:cNvCxnSpPr>
              <a:cxnSpLocks noChangeShapeType="1"/>
              <a:stCxn id="8" idx="3"/>
              <a:endCxn id="9" idx="2"/>
            </p:cNvCxnSpPr>
            <p:nvPr/>
          </p:nvCxnSpPr>
          <p:spPr bwMode="auto">
            <a:xfrm flipV="1">
              <a:off x="4733144" y="3848100"/>
              <a:ext cx="1439056" cy="79985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Arrow Connector 22"/>
            <p:cNvCxnSpPr>
              <a:cxnSpLocks noChangeShapeType="1"/>
              <a:stCxn id="8" idx="3"/>
              <a:endCxn id="10" idx="2"/>
            </p:cNvCxnSpPr>
            <p:nvPr/>
          </p:nvCxnSpPr>
          <p:spPr bwMode="auto">
            <a:xfrm flipV="1">
              <a:off x="4733144" y="4419600"/>
              <a:ext cx="1743856" cy="228355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Straight Arrow Connector 24"/>
            <p:cNvCxnSpPr>
              <a:cxnSpLocks noChangeShapeType="1"/>
              <a:stCxn id="8" idx="3"/>
              <a:endCxn id="11" idx="2"/>
            </p:cNvCxnSpPr>
            <p:nvPr/>
          </p:nvCxnSpPr>
          <p:spPr bwMode="auto">
            <a:xfrm>
              <a:off x="4733144" y="4647954"/>
              <a:ext cx="1743856" cy="57174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Straight Arrow Connector 26"/>
            <p:cNvCxnSpPr>
              <a:cxnSpLocks noChangeShapeType="1"/>
              <a:stCxn id="8" idx="3"/>
              <a:endCxn id="12" idx="2"/>
            </p:cNvCxnSpPr>
            <p:nvPr/>
          </p:nvCxnSpPr>
          <p:spPr bwMode="auto">
            <a:xfrm>
              <a:off x="4733144" y="4647954"/>
              <a:ext cx="1439056" cy="110514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TextBox 27"/>
            <p:cNvSpPr txBox="1">
              <a:spLocks noChangeArrowheads="1"/>
            </p:cNvSpPr>
            <p:nvPr/>
          </p:nvSpPr>
          <p:spPr bwMode="auto">
            <a:xfrm rot="19804018">
              <a:off x="5393953" y="3874024"/>
              <a:ext cx="492859" cy="281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667">
                  <a:solidFill>
                    <a:srgbClr val="000000"/>
                  </a:solidFill>
                </a:rPr>
                <a:t>TCP</a:t>
              </a:r>
            </a:p>
          </p:txBody>
        </p:sp>
        <p:sp>
          <p:nvSpPr>
            <p:cNvPr id="19" name="TextBox 30"/>
            <p:cNvSpPr txBox="1">
              <a:spLocks noChangeArrowheads="1"/>
            </p:cNvSpPr>
            <p:nvPr/>
          </p:nvSpPr>
          <p:spPr bwMode="auto">
            <a:xfrm rot="21123631">
              <a:off x="5464601" y="4259062"/>
              <a:ext cx="492859" cy="281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667">
                  <a:solidFill>
                    <a:srgbClr val="000000"/>
                  </a:solidFill>
                </a:rPr>
                <a:t>TCP</a:t>
              </a:r>
            </a:p>
          </p:txBody>
        </p:sp>
        <p:sp>
          <p:nvSpPr>
            <p:cNvPr id="20" name="TextBox 31"/>
            <p:cNvSpPr txBox="1">
              <a:spLocks noChangeArrowheads="1"/>
            </p:cNvSpPr>
            <p:nvPr/>
          </p:nvSpPr>
          <p:spPr bwMode="auto">
            <a:xfrm rot="1083277">
              <a:off x="5502034" y="4711499"/>
              <a:ext cx="492859" cy="281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667" dirty="0">
                  <a:solidFill>
                    <a:srgbClr val="000000"/>
                  </a:solidFill>
                </a:rPr>
                <a:t>TCP</a:t>
              </a:r>
            </a:p>
          </p:txBody>
        </p:sp>
        <p:sp>
          <p:nvSpPr>
            <p:cNvPr id="21" name="TextBox 32"/>
            <p:cNvSpPr txBox="1">
              <a:spLocks noChangeArrowheads="1"/>
            </p:cNvSpPr>
            <p:nvPr/>
          </p:nvSpPr>
          <p:spPr bwMode="auto">
            <a:xfrm rot="2244471">
              <a:off x="5435235" y="5091419"/>
              <a:ext cx="492859" cy="281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667">
                  <a:solidFill>
                    <a:srgbClr val="000000"/>
                  </a:solidFill>
                </a:rPr>
                <a:t>TCP</a:t>
              </a:r>
            </a:p>
          </p:txBody>
        </p:sp>
        <p:sp>
          <p:nvSpPr>
            <p:cNvPr id="22" name="TextBox 28"/>
            <p:cNvSpPr txBox="1">
              <a:spLocks noChangeArrowheads="1"/>
            </p:cNvSpPr>
            <p:nvPr/>
          </p:nvSpPr>
          <p:spPr bwMode="auto">
            <a:xfrm>
              <a:off x="2121108" y="4710673"/>
              <a:ext cx="1115682" cy="270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583" b="1" i="1" dirty="0" err="1">
                  <a:solidFill>
                    <a:srgbClr val="000000"/>
                  </a:solidFill>
                </a:rPr>
                <a:t>WebSockets</a:t>
              </a:r>
              <a:endParaRPr lang="en-US" altLang="en-US" sz="1333" b="1" i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145461" y="4036494"/>
            <a:ext cx="1123691" cy="384715"/>
          </a:xfrm>
          <a:prstGeom prst="rect">
            <a:avLst/>
          </a:prstGeom>
          <a:noFill/>
        </p:spPr>
        <p:txBody>
          <a:bodyPr wrap="none" lIns="76193" tIns="38097" rIns="76193" bIns="38097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i="1" dirty="0" err="1">
                <a:solidFill>
                  <a:srgbClr val="000000"/>
                </a:solidFill>
              </a:rPr>
              <a:t>cornweb</a:t>
            </a:r>
            <a:endParaRPr lang="en-US" sz="2583" i="1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6103" y="5583659"/>
            <a:ext cx="1495588" cy="448899"/>
          </a:xfrm>
          <a:prstGeom prst="rect">
            <a:avLst/>
          </a:prstGeom>
          <a:noFill/>
        </p:spPr>
        <p:txBody>
          <a:bodyPr wrap="none" lIns="76193" tIns="38097" rIns="76193" bIns="38097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17" b="1" dirty="0">
                <a:solidFill>
                  <a:srgbClr val="333399">
                    <a:lumMod val="60000"/>
                    <a:lumOff val="40000"/>
                  </a:srgbClr>
                </a:solidFill>
              </a:rPr>
              <a:t>Frontend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011447" y="5596484"/>
            <a:ext cx="1449101" cy="448899"/>
          </a:xfrm>
          <a:prstGeom prst="rect">
            <a:avLst/>
          </a:prstGeom>
          <a:noFill/>
        </p:spPr>
        <p:txBody>
          <a:bodyPr wrap="none" lIns="76193" tIns="38097" rIns="76193" bIns="38097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17" b="1" dirty="0">
                <a:solidFill>
                  <a:srgbClr val="333399">
                    <a:lumMod val="60000"/>
                    <a:lumOff val="40000"/>
                  </a:srgbClr>
                </a:solidFill>
              </a:rPr>
              <a:t>Backend</a:t>
            </a:r>
          </a:p>
        </p:txBody>
      </p:sp>
      <p:sp>
        <p:nvSpPr>
          <p:cNvPr id="43" name="laptop"/>
          <p:cNvSpPr>
            <a:spLocks noEditPoints="1" noChangeArrowheads="1"/>
          </p:cNvSpPr>
          <p:nvPr/>
        </p:nvSpPr>
        <p:spPr bwMode="auto">
          <a:xfrm>
            <a:off x="964462" y="4695244"/>
            <a:ext cx="849588" cy="749123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76193" tIns="38097" rIns="76193" bIns="38097" numCol="1" anchor="t" anchorCtr="0" compatLnSpc="1">
            <a:prstTxWarp prst="textNoShape">
              <a:avLst/>
            </a:prstTxWarp>
          </a:bodyPr>
          <a:lstStyle/>
          <a:p>
            <a:pPr defTabSz="928990"/>
            <a:endParaRPr lang="en-US" sz="1750">
              <a:solidFill>
                <a:prstClr val="white"/>
              </a:solidFill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432635"/>
            <a:ext cx="10363200" cy="838200"/>
          </a:xfrm>
        </p:spPr>
        <p:txBody>
          <a:bodyPr/>
          <a:lstStyle/>
          <a:p>
            <a:pPr algn="ctr"/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CORNET-3D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262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0" y="432635"/>
            <a:ext cx="10363200" cy="838200"/>
          </a:xfrm>
        </p:spPr>
        <p:txBody>
          <a:bodyPr/>
          <a:lstStyle/>
          <a:p>
            <a:pPr algn="ctr"/>
            <a:r>
              <a:rPr lang="en-US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CORNET-3D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200400"/>
            <a:ext cx="6234113" cy="33242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2716152"/>
            <a:ext cx="4181475" cy="214636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441158" y="1573281"/>
            <a:ext cx="120556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" sz="2800" dirty="0" smtClean="0"/>
              <a:t>CORNET-3D can be used to visualize tests as they happen and allows for human control of the radios which can be useful for tutorials</a:t>
            </a:r>
            <a:endParaRPr lang="en" sz="2800" dirty="0"/>
          </a:p>
          <a:p>
            <a:endParaRPr lang="en" sz="2800" dirty="0" smtClean="0"/>
          </a:p>
        </p:txBody>
      </p:sp>
      <p:sp>
        <p:nvSpPr>
          <p:cNvPr id="31" name="Rectangle 30"/>
          <p:cNvSpPr/>
          <p:nvPr/>
        </p:nvSpPr>
        <p:spPr>
          <a:xfrm>
            <a:off x="8143875" y="4832986"/>
            <a:ext cx="3200400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" sz="2800" dirty="0"/>
              <a:t> </a:t>
            </a:r>
            <a:r>
              <a:rPr lang="en" sz="2800" dirty="0" smtClean="0"/>
              <a:t>3D visualization of spectrum</a:t>
            </a:r>
            <a:endParaRPr lang="en" sz="2800" dirty="0"/>
          </a:p>
        </p:txBody>
      </p:sp>
    </p:spTree>
    <p:extLst>
      <p:ext uri="{BB962C8B-B14F-4D97-AF65-F5344CB8AC3E}">
        <p14:creationId xmlns:p14="http://schemas.microsoft.com/office/powerpoint/2010/main" val="271726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4&quot;&gt;&lt;object type=&quot;3&quot; unique_id=&quot;10045&quot;&gt;&lt;property id=&quot;20148&quot; value=&quot;5&quot;/&gt;&lt;property id=&quot;20300&quot; value=&quot;Slide 1 - &amp;quot;Cooperative Target Localization and Tracking&amp;#x0D;&amp;#x0A;Reza Monir Vaghefi and R. Michael Buehrer&amp;quot;&quot;/&gt;&lt;property id=&quot;20307&quot; value=&quot;268&quot;/&gt;&lt;/object&gt;&lt;/object&gt;&lt;object type=&quot;8&quot; unique_id=&quot;1004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1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4303</TotalTime>
  <Words>785</Words>
  <Application>Microsoft Office PowerPoint</Application>
  <PresentationFormat>Widescreen</PresentationFormat>
  <Paragraphs>124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ＭＳ Ｐゴシック</vt:lpstr>
      <vt:lpstr>Arial</vt:lpstr>
      <vt:lpstr>Arial Narrow</vt:lpstr>
      <vt:lpstr>Calibri</vt:lpstr>
      <vt:lpstr>Calibri Light</vt:lpstr>
      <vt:lpstr>Times</vt:lpstr>
      <vt:lpstr>Custom Design</vt:lpstr>
      <vt:lpstr>Blank Presentation</vt:lpstr>
      <vt:lpstr>Office Theme</vt:lpstr>
      <vt:lpstr>PowerPoint Presentation</vt:lpstr>
      <vt:lpstr>PowerPoint Presentation</vt:lpstr>
      <vt:lpstr>PowerPoint Presentation</vt:lpstr>
      <vt:lpstr>Specific Goals</vt:lpstr>
      <vt:lpstr>Available Resources</vt:lpstr>
      <vt:lpstr>CORNET</vt:lpstr>
      <vt:lpstr>CORNET</vt:lpstr>
      <vt:lpstr>CORNET-3D</vt:lpstr>
      <vt:lpstr>CORNET-3D</vt:lpstr>
      <vt:lpstr>CRTS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Jason Aughenbaugh</dc:creator>
  <cp:lastModifiedBy>xavier gomez</cp:lastModifiedBy>
  <cp:revision>400</cp:revision>
  <cp:lastPrinted>2016-02-05T07:29:01Z</cp:lastPrinted>
  <dcterms:created xsi:type="dcterms:W3CDTF">2005-03-30T16:29:30Z</dcterms:created>
  <dcterms:modified xsi:type="dcterms:W3CDTF">2017-10-31T03:56:07Z</dcterms:modified>
</cp:coreProperties>
</file>