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3"/>
  </p:sldMasterIdLst>
  <p:sldIdLst>
    <p:sldId id="256" r:id="rId4"/>
    <p:sldId id="257" r:id="rId5"/>
    <p:sldId id="276" r:id="rId6"/>
    <p:sldId id="277" r:id="rId7"/>
    <p:sldId id="278" r:id="rId8"/>
    <p:sldId id="273" r:id="rId9"/>
    <p:sldId id="258" r:id="rId10"/>
    <p:sldId id="259" r:id="rId11"/>
    <p:sldId id="272" r:id="rId12"/>
    <p:sldId id="260" r:id="rId13"/>
    <p:sldId id="261" r:id="rId14"/>
    <p:sldId id="265" r:id="rId15"/>
    <p:sldId id="274" r:id="rId16"/>
    <p:sldId id="264" r:id="rId17"/>
    <p:sldId id="262" r:id="rId18"/>
    <p:sldId id="268" r:id="rId19"/>
    <p:sldId id="266" r:id="rId20"/>
    <p:sldId id="267" r:id="rId21"/>
    <p:sldId id="275" r:id="rId22"/>
    <p:sldId id="270" r:id="rId23"/>
    <p:sldId id="269" r:id="rId24"/>
    <p:sldId id="271" r:id="rId25"/>
    <p:sldId id="263" r:id="rId26"/>
    <p:sldId id="279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6B1A4B7-DB3B-4784-BB2F-D7B045F0F0E9}">
          <p14:sldIdLst>
            <p14:sldId id="256"/>
          </p14:sldIdLst>
        </p14:section>
        <p14:section name="Introduction" id="{6C83625C-15C6-497B-A584-6C43E179E12B}">
          <p14:sldIdLst>
            <p14:sldId id="257"/>
            <p14:sldId id="276"/>
            <p14:sldId id="277"/>
            <p14:sldId id="278"/>
          </p14:sldIdLst>
        </p14:section>
        <p14:section name="System Framework" id="{19E6C295-8E62-4166-86F0-18E770E73A55}">
          <p14:sldIdLst>
            <p14:sldId id="273"/>
            <p14:sldId id="258"/>
            <p14:sldId id="259"/>
          </p14:sldIdLst>
        </p14:section>
        <p14:section name="Signal Processing Procedures" id="{6E36F2F5-5994-477B-9128-909D33F2ED84}">
          <p14:sldIdLst>
            <p14:sldId id="272"/>
            <p14:sldId id="260"/>
            <p14:sldId id="261"/>
            <p14:sldId id="265"/>
            <p14:sldId id="274"/>
            <p14:sldId id="264"/>
          </p14:sldIdLst>
        </p14:section>
        <p14:section name="Experimental Results" id="{DC7403B3-16F8-42CA-923F-2EBDA6E28BB9}">
          <p14:sldIdLst>
            <p14:sldId id="262"/>
            <p14:sldId id="268"/>
            <p14:sldId id="266"/>
            <p14:sldId id="267"/>
            <p14:sldId id="275"/>
            <p14:sldId id="270"/>
            <p14:sldId id="269"/>
            <p14:sldId id="271"/>
          </p14:sldIdLst>
        </p14:section>
        <p14:section name="Remarks" id="{A08229B2-7291-4D6D-B149-0752B1CDBC4C}">
          <p14:sldIdLst>
            <p14:sldId id="263"/>
            <p14:sldId id="279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74" autoAdjust="0"/>
    <p:restoredTop sz="95550" autoAdjust="0"/>
  </p:normalViewPr>
  <p:slideViewPr>
    <p:cSldViewPr>
      <p:cViewPr varScale="1">
        <p:scale>
          <a:sx n="109" d="100"/>
          <a:sy n="109" d="100"/>
        </p:scale>
        <p:origin x="558" y="1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1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customXml" Target="../customXml/item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microsoft.com/office/2015/10/relationships/revisionInfo" Target="revisionInfo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1073872"/>
            <a:ext cx="10363200" cy="2387600"/>
          </a:xfrm>
        </p:spPr>
        <p:txBody>
          <a:bodyPr anchor="b">
            <a:normAutofit/>
          </a:bodyPr>
          <a:lstStyle>
            <a:lvl1pPr algn="ctr">
              <a:defRPr sz="4000"/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Author</a:t>
            </a:r>
          </a:p>
          <a:p>
            <a:r>
              <a:rPr lang="en-US" dirty="0"/>
              <a:t>Date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99274" y="6476137"/>
            <a:ext cx="692727" cy="365125"/>
          </a:xfrm>
        </p:spPr>
        <p:txBody>
          <a:bodyPr/>
          <a:lstStyle/>
          <a:p>
            <a:fld id="{D89536D2-B47E-4FB3-AED9-893189E196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4440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536D2-B47E-4FB3-AED9-893189E1967C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2050" name="Picture 2" descr="Communications Technology Laboratory"/>
          <p:cNvPicPr preferRelativeResize="0">
            <a:picLocks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47" t="2" b="-2"/>
          <a:stretch/>
        </p:blipFill>
        <p:spPr bwMode="auto">
          <a:xfrm>
            <a:off x="690417" y="674458"/>
            <a:ext cx="11501585" cy="45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/>
          <p:cNvSpPr>
            <a:spLocks noGrp="1"/>
          </p:cNvSpPr>
          <p:nvPr>
            <p:ph type="ctrTitle" hasCustomPrompt="1"/>
          </p:nvPr>
        </p:nvSpPr>
        <p:spPr>
          <a:xfrm>
            <a:off x="690418" y="61256"/>
            <a:ext cx="10781145" cy="600508"/>
          </a:xfr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1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90415" y="997383"/>
            <a:ext cx="10781148" cy="5188672"/>
          </a:xfrm>
        </p:spPr>
        <p:txBody>
          <a:bodyPr/>
          <a:lstStyle>
            <a:lvl1pPr marL="342900" indent="-342900" algn="l">
              <a:buFont typeface="Arial" panose="020B0604020202020204" pitchFamily="34" charset="0"/>
              <a:buChar char="•"/>
              <a:defRPr sz="2400" baseline="0"/>
            </a:lvl1pPr>
            <a:lvl2pPr marL="800100" indent="-342900" algn="l">
              <a:lnSpc>
                <a:spcPct val="100000"/>
              </a:lnSpc>
              <a:buFont typeface="Calibri" panose="020F0502020204030204" pitchFamily="34" charset="0"/>
              <a:buChar char="–"/>
              <a:defRPr sz="2000"/>
            </a:lvl2pPr>
            <a:lvl3pPr marL="1200150" indent="-285750" algn="l">
              <a:buFont typeface="Arial" panose="020B0604020202020204" pitchFamily="34" charset="0"/>
              <a:buChar char="•"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Line</a:t>
            </a:r>
          </a:p>
          <a:p>
            <a:pPr lvl="1"/>
            <a:r>
              <a:rPr lang="en-US" dirty="0"/>
              <a:t>Level 1</a:t>
            </a:r>
          </a:p>
          <a:p>
            <a:pPr lvl="2"/>
            <a:r>
              <a:rPr lang="en-US" dirty="0"/>
              <a:t>  Level 2</a:t>
            </a:r>
          </a:p>
        </p:txBody>
      </p:sp>
    </p:spTree>
    <p:extLst>
      <p:ext uri="{BB962C8B-B14F-4D97-AF65-F5344CB8AC3E}">
        <p14:creationId xmlns:p14="http://schemas.microsoft.com/office/powerpoint/2010/main" val="26569074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536D2-B47E-4FB3-AED9-893189E1967C}" type="slidenum">
              <a:rPr lang="en-US" smtClean="0"/>
              <a:t>‹#›</a:t>
            </a:fld>
            <a:endParaRPr lang="en-US"/>
          </a:p>
        </p:txBody>
      </p:sp>
      <p:pic>
        <p:nvPicPr>
          <p:cNvPr id="2050" name="Picture 2" descr="Communications Technology Laboratory"/>
          <p:cNvPicPr preferRelativeResize="0">
            <a:picLocks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47" t="2" b="-2"/>
          <a:stretch/>
        </p:blipFill>
        <p:spPr bwMode="auto">
          <a:xfrm>
            <a:off x="690417" y="674458"/>
            <a:ext cx="11501585" cy="45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/>
          <p:cNvSpPr>
            <a:spLocks noGrp="1"/>
          </p:cNvSpPr>
          <p:nvPr>
            <p:ph type="ctrTitle" hasCustomPrompt="1"/>
          </p:nvPr>
        </p:nvSpPr>
        <p:spPr>
          <a:xfrm>
            <a:off x="690418" y="61256"/>
            <a:ext cx="10781145" cy="600508"/>
          </a:xfr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877658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752600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Myriad Pro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68798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1800" y="6481044"/>
            <a:ext cx="2743200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D89536D2-B47E-4FB3-AED9-893189E1967C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20" t="9623" r="7714" b="10956"/>
          <a:stretch/>
        </p:blipFill>
        <p:spPr>
          <a:xfrm>
            <a:off x="9829800" y="6136385"/>
            <a:ext cx="2286000" cy="7216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17569"/>
            <a:ext cx="434340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1398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mp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mp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mp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mailto:raied.caromi@nist.gov" TargetMode="External"/><Relationship Id="rId2" Type="http://schemas.openxmlformats.org/officeDocument/2006/relationships/hyperlink" Target="https://github.com/usnistgov/ESCWaveformGenerator.git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michael.souryal@nist.gov" TargetMode="External"/><Relationship Id="rId4" Type="http://schemas.openxmlformats.org/officeDocument/2006/relationships/hyperlink" Target="mailto:john.mink@nist.gov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customXml" Target="../../customXml/item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05839"/>
            <a:ext cx="9144000" cy="1482527"/>
          </a:xfrm>
        </p:spPr>
        <p:txBody>
          <a:bodyPr>
            <a:noAutofit/>
          </a:bodyPr>
          <a:lstStyle/>
          <a:p>
            <a:r>
              <a:rPr lang="en-US" dirty="0"/>
              <a:t>3.5 GHz Waveform Generation for Testing and Development of ESC Detectors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/>
              <a:t>Raied Caromi, John Mink, Michael Souryal</a:t>
            </a:r>
          </a:p>
          <a:p>
            <a:r>
              <a:rPr lang="en-US" sz="2400" dirty="0"/>
              <a:t> {</a:t>
            </a:r>
            <a:r>
              <a:rPr lang="en-US" sz="2400" dirty="0" err="1"/>
              <a:t>raied.caromi</a:t>
            </a:r>
            <a:r>
              <a:rPr lang="en-US" sz="2400" dirty="0"/>
              <a:t>, </a:t>
            </a:r>
            <a:r>
              <a:rPr lang="en-US" sz="2400" dirty="0" err="1"/>
              <a:t>john.mink</a:t>
            </a:r>
            <a:r>
              <a:rPr lang="en-US" sz="2400" dirty="0"/>
              <a:t>, </a:t>
            </a:r>
            <a:r>
              <a:rPr lang="en-US" sz="2400" dirty="0" err="1"/>
              <a:t>michael.souryal</a:t>
            </a:r>
            <a:r>
              <a:rPr lang="en-US" sz="2400" dirty="0"/>
              <a:t>}@nist.gov</a:t>
            </a:r>
          </a:p>
          <a:p>
            <a:endParaRPr lang="en-US" dirty="0">
              <a:latin typeface="+mj-lt"/>
              <a:ea typeface="+mj-ea"/>
              <a:cs typeface="+mj-cs"/>
            </a:endParaRPr>
          </a:p>
          <a:p>
            <a:r>
              <a:rPr lang="en-US" b="1" dirty="0" err="1">
                <a:latin typeface="+mj-lt"/>
                <a:ea typeface="+mj-ea"/>
                <a:cs typeface="+mj-cs"/>
              </a:rPr>
              <a:t>WInnComm</a:t>
            </a:r>
            <a:r>
              <a:rPr lang="en-US" b="1" dirty="0">
                <a:latin typeface="+mj-lt"/>
                <a:ea typeface="+mj-ea"/>
                <a:cs typeface="+mj-cs"/>
              </a:rPr>
              <a:t> Nov. 2017</a:t>
            </a:r>
            <a:endParaRPr lang="en-US" sz="4000" b="1" dirty="0"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9923172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4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9100" y="1434854"/>
            <a:ext cx="7962900" cy="374674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Decimation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690415" y="997383"/>
            <a:ext cx="3729185" cy="5188672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The field-measured radar waveforms are sampled at 225 MHz and are about 60 seconds long</a:t>
            </a:r>
          </a:p>
          <a:p>
            <a:r>
              <a:rPr lang="en-US" dirty="0"/>
              <a:t>Each waveform is shifted with an offset frequency so that the radar is set at zero baseband center frequency </a:t>
            </a:r>
          </a:p>
          <a:p>
            <a:r>
              <a:rPr lang="en-US" dirty="0"/>
              <a:t>An antialiasing low-pass filter is applied </a:t>
            </a:r>
          </a:p>
          <a:p>
            <a:r>
              <a:rPr lang="en-US" dirty="0"/>
              <a:t>The signal is then down-sampled to 25 MHz and saved to a file</a:t>
            </a:r>
          </a:p>
          <a:p>
            <a:r>
              <a:rPr lang="en-US" dirty="0"/>
              <a:t>The waveform is processed in segments due to large size of the file</a:t>
            </a:r>
          </a:p>
        </p:txBody>
      </p:sp>
    </p:spTree>
    <p:extLst>
      <p:ext uri="{BB962C8B-B14F-4D97-AF65-F5344CB8AC3E}">
        <p14:creationId xmlns:p14="http://schemas.microsoft.com/office/powerpoint/2010/main" val="20582115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Decimation execution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690415" y="997383"/>
            <a:ext cx="3957785" cy="5188672"/>
          </a:xfrm>
        </p:spPr>
        <p:txBody>
          <a:bodyPr/>
          <a:lstStyle/>
          <a:p>
            <a:r>
              <a:rPr lang="en-US"/>
              <a:t>The decimation executor handles the task of processing multiple files </a:t>
            </a:r>
          </a:p>
          <a:p>
            <a:r>
              <a:rPr lang="en-US"/>
              <a:t>To reduce the run time, the waveform files are processed in parallel </a:t>
            </a:r>
            <a:endParaRPr lang="en-US" dirty="0"/>
          </a:p>
        </p:txBody>
      </p:sp>
      <p:pic>
        <p:nvPicPr>
          <p:cNvPr id="6" name="Content Placeholder 4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1100" y="1371600"/>
            <a:ext cx="6779387" cy="4210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33950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Waveform signal processing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690415" y="997383"/>
            <a:ext cx="4110185" cy="518867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Creates an object with multiple signals (signal from file) and output signal (signal to file)</a:t>
            </a:r>
          </a:p>
          <a:p>
            <a:r>
              <a:rPr lang="en-US" dirty="0"/>
              <a:t>Three types of signal files (radar, ABI, LTE with channel effect) </a:t>
            </a:r>
          </a:p>
          <a:p>
            <a:r>
              <a:rPr lang="en-US" dirty="0"/>
              <a:t>Number of each signal type</a:t>
            </a:r>
          </a:p>
          <a:p>
            <a:r>
              <a:rPr lang="en-US" dirty="0"/>
              <a:t>Parameters of each signal</a:t>
            </a:r>
          </a:p>
          <a:p>
            <a:r>
              <a:rPr lang="en-US" dirty="0"/>
              <a:t>Generate a waveform segment for preview</a:t>
            </a:r>
          </a:p>
          <a:p>
            <a:r>
              <a:rPr lang="en-US" dirty="0"/>
              <a:t>Generate full waveform up to total time and save to a file and measure the instantaneous SIR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643811A-E205-4C40-A960-D8C8E57A2C2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9565" y="1219200"/>
            <a:ext cx="7642435" cy="3943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29479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Waveform object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690415" y="997383"/>
            <a:ext cx="6158060" cy="5188672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An example of a waveform object used by the waveform generator with certain waveform parameters:</a:t>
            </a:r>
          </a:p>
          <a:p>
            <a:r>
              <a:rPr lang="en-US" dirty="0"/>
              <a:t>90-second waveform with two radars starting at 5 seconds and 11 seconds</a:t>
            </a:r>
          </a:p>
          <a:p>
            <a:r>
              <a:rPr lang="en-US" dirty="0"/>
              <a:t>Gains are set according to desired power levels</a:t>
            </a:r>
          </a:p>
          <a:p>
            <a:r>
              <a:rPr lang="en-US" dirty="0"/>
              <a:t>After the generation process all the object parameters, instantaneous SIR values, and signal sources are saved in JSON format for easy access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7F36E33-6A5C-4171-A01A-D04DD1BBB67A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0" y="762000"/>
            <a:ext cx="4156363" cy="5829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93902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Waveform generation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690415" y="997383"/>
            <a:ext cx="3729185" cy="5188672"/>
          </a:xfrm>
        </p:spPr>
        <p:txBody>
          <a:bodyPr/>
          <a:lstStyle/>
          <a:p>
            <a:r>
              <a:rPr lang="en-US" dirty="0"/>
              <a:t>Handles multiple waveform generation process sequentially or in parallel </a:t>
            </a:r>
          </a:p>
          <a:p>
            <a:r>
              <a:rPr lang="en-US" dirty="0"/>
              <a:t>Tracks waveform parameters</a:t>
            </a:r>
          </a:p>
          <a:p>
            <a:r>
              <a:rPr lang="en-US" dirty="0"/>
              <a:t>Tracks signals sources and output files</a:t>
            </a:r>
          </a:p>
        </p:txBody>
      </p:sp>
      <p:pic>
        <p:nvPicPr>
          <p:cNvPr id="6" name="Content Placeholder 4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5849" y="1143000"/>
            <a:ext cx="6939295" cy="4289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99789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GUI waveform generation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 GUI provides a convenient way to access all the generation parameters</a:t>
            </a:r>
          </a:p>
          <a:p>
            <a:r>
              <a:rPr lang="en-US" dirty="0"/>
              <a:t>Select signal sources</a:t>
            </a:r>
          </a:p>
          <a:p>
            <a:r>
              <a:rPr lang="en-US" dirty="0"/>
              <a:t>Change frequencies, gains, turn ON/OFF signals</a:t>
            </a:r>
          </a:p>
          <a:p>
            <a:r>
              <a:rPr lang="en-US" dirty="0"/>
              <a:t>Instantaneous preview of the waveform</a:t>
            </a:r>
          </a:p>
          <a:p>
            <a:r>
              <a:rPr lang="en-US" dirty="0"/>
              <a:t>Set specific power levels, or desired SIR </a:t>
            </a:r>
          </a:p>
          <a:p>
            <a:r>
              <a:rPr lang="en-US" dirty="0"/>
              <a:t>Generate parameters by randomization or with predefined intervals</a:t>
            </a:r>
          </a:p>
          <a:p>
            <a:r>
              <a:rPr lang="en-US" dirty="0"/>
              <a:t>Generate multiple waveform files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2707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Signal Sources Panel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690415" y="997383"/>
            <a:ext cx="3424385" cy="5188672"/>
          </a:xfrm>
        </p:spPr>
        <p:txBody>
          <a:bodyPr/>
          <a:lstStyle/>
          <a:p>
            <a:r>
              <a:rPr lang="en-US" dirty="0"/>
              <a:t>Select signal source paths</a:t>
            </a:r>
          </a:p>
          <a:p>
            <a:r>
              <a:rPr lang="en-US" dirty="0"/>
              <a:t>Add desired files to the selection boxes</a:t>
            </a:r>
          </a:p>
          <a:p>
            <a:r>
              <a:rPr lang="en-US" dirty="0"/>
              <a:t>Selected files will be used for waveform preview and single file generation </a:t>
            </a:r>
          </a:p>
        </p:txBody>
      </p:sp>
      <p:pic>
        <p:nvPicPr>
          <p:cNvPr id="5" name="Content Placeholder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0600" y="758276"/>
            <a:ext cx="7187690" cy="5337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05957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Waveform Preview Panel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690415" y="997383"/>
            <a:ext cx="4175299" cy="5188672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The GUI mixes two radar signals, one ABI signal, two LTE signals with different channel settings, and an optional AWGN signal </a:t>
            </a:r>
          </a:p>
          <a:p>
            <a:r>
              <a:rPr lang="en-US" dirty="0"/>
              <a:t>Preview panel provide access to all signal parameters (Status, Gain, Frequency) </a:t>
            </a:r>
          </a:p>
          <a:p>
            <a:r>
              <a:rPr lang="en-US" dirty="0"/>
              <a:t>Demonstrates the waveform before the generation process</a:t>
            </a:r>
          </a:p>
          <a:p>
            <a:r>
              <a:rPr lang="en-US" dirty="0"/>
              <a:t>Estimate gains based on the desired power levels or target SIR </a:t>
            </a:r>
          </a:p>
          <a:p>
            <a:r>
              <a:rPr lang="en-US" dirty="0"/>
              <a:t>Access to spectrum analyzer/ spectrogram and time scope during preview </a:t>
            </a:r>
          </a:p>
        </p:txBody>
      </p:sp>
      <p:pic>
        <p:nvPicPr>
          <p:cNvPr id="5" name="Content Placeholder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6800" y="762000"/>
            <a:ext cx="7201334" cy="5347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13940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Waveform Generation Panel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690415" y="997383"/>
            <a:ext cx="4083657" cy="5188672"/>
          </a:xfrm>
        </p:spPr>
        <p:txBody>
          <a:bodyPr/>
          <a:lstStyle/>
          <a:p>
            <a:r>
              <a:rPr lang="en-US" dirty="0"/>
              <a:t>Load all the preview parameters in one place</a:t>
            </a:r>
          </a:p>
          <a:p>
            <a:r>
              <a:rPr lang="en-US" dirty="0"/>
              <a:t>Provide capability to edit/modify parameters in one place</a:t>
            </a:r>
          </a:p>
          <a:p>
            <a:r>
              <a:rPr lang="en-US" dirty="0"/>
              <a:t>Generate single or multiple files </a:t>
            </a:r>
          </a:p>
          <a:p>
            <a:r>
              <a:rPr lang="en-US" dirty="0"/>
              <a:t>Turn On/Off parallel processing</a:t>
            </a:r>
          </a:p>
          <a:p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9B4AFBC-3371-4623-9C17-5A177A44CC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1657" y="762000"/>
            <a:ext cx="7004519" cy="5318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862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Waveform Preview Demonstrations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690414" y="997383"/>
            <a:ext cx="4033985" cy="5188672"/>
          </a:xfrm>
        </p:spPr>
        <p:txBody>
          <a:bodyPr/>
          <a:lstStyle/>
          <a:p>
            <a:r>
              <a:rPr lang="en-US" dirty="0"/>
              <a:t>For the purpose of this demonstration, we use a synthetically generated radar signal</a:t>
            </a:r>
          </a:p>
          <a:p>
            <a:r>
              <a:rPr lang="en-US" dirty="0"/>
              <a:t>Two radar signals at -5 MHz and +5 MHz and One LTE TDD centered at 0 Hz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0600" y="762000"/>
            <a:ext cx="7267575" cy="5331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88295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690414" y="997383"/>
            <a:ext cx="10891985" cy="5188672"/>
          </a:xfrm>
        </p:spPr>
        <p:txBody>
          <a:bodyPr>
            <a:normAutofit fontScale="92500"/>
          </a:bodyPr>
          <a:lstStyle/>
          <a:p>
            <a:r>
              <a:rPr lang="en-US" dirty="0"/>
              <a:t>Citizens Broadband Radio Service (CBRS) allows spectrum sharing in 3550 MHz – 3700 MHz band between federal and commercial users, in accordance with FCC rules</a:t>
            </a:r>
          </a:p>
          <a:p>
            <a:r>
              <a:rPr lang="en-US" dirty="0"/>
              <a:t>Environmental Sensing Capability (ESC) detects and reports the presence of federal incumbent radar signals in these bands</a:t>
            </a:r>
          </a:p>
          <a:p>
            <a:r>
              <a:rPr lang="en-US" dirty="0"/>
              <a:t>ESC sensors will not have full knowledge of radar waveform parameters such as pulse repetition, pulse duration and center frequency of the incumbent radar</a:t>
            </a:r>
          </a:p>
          <a:p>
            <a:r>
              <a:rPr lang="en-US" dirty="0"/>
              <a:t>Field-measured waveforms include channel propagation effects such as time-varying multipath fading and pulse dispersion</a:t>
            </a:r>
          </a:p>
          <a:p>
            <a:r>
              <a:rPr lang="en-US" dirty="0"/>
              <a:t>Utilize field-measured radar waveforms and computer generated interference signals to generate waveforms  similar to what an actual ESC sensor will observe</a:t>
            </a:r>
          </a:p>
          <a:p>
            <a:r>
              <a:rPr lang="en-US" dirty="0"/>
              <a:t>Develop open source code for framework, signal processing blocks and GUI generation tool</a:t>
            </a:r>
          </a:p>
          <a:p>
            <a:r>
              <a:rPr lang="en-US" dirty="0"/>
              <a:t>The waveforms and their parameters can be used by ESC applicants and developers for training and testing incumbent radar detection algorithms</a:t>
            </a:r>
          </a:p>
        </p:txBody>
      </p:sp>
    </p:spTree>
    <p:extLst>
      <p:ext uri="{BB962C8B-B14F-4D97-AF65-F5344CB8AC3E}">
        <p14:creationId xmlns:p14="http://schemas.microsoft.com/office/powerpoint/2010/main" val="409746550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Waveform Preview Demonstrations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690415" y="997383"/>
            <a:ext cx="3729185" cy="5188672"/>
          </a:xfrm>
        </p:spPr>
        <p:txBody>
          <a:bodyPr/>
          <a:lstStyle/>
          <a:p>
            <a:r>
              <a:rPr lang="en-US" dirty="0"/>
              <a:t>Spectrum of two LTE TDD signals with one radar signal at the center</a:t>
            </a:r>
          </a:p>
          <a:p>
            <a:r>
              <a:rPr lang="en-US" dirty="0"/>
              <a:t>Spectrum/ Spectrogram/ and time scope panels keeps previewing the waveform while the engine keeps sampling and mixing the signals until the end of the preview time </a:t>
            </a:r>
          </a:p>
        </p:txBody>
      </p:sp>
      <p:pic>
        <p:nvPicPr>
          <p:cNvPr id="5" name="Content Placeholder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9600" y="838200"/>
            <a:ext cx="7566940" cy="5080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38943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Waveform Preview Demonstrations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690416" y="997383"/>
            <a:ext cx="2989502" cy="5188672"/>
          </a:xfrm>
        </p:spPr>
        <p:txBody>
          <a:bodyPr/>
          <a:lstStyle/>
          <a:p>
            <a:r>
              <a:rPr lang="en-US" dirty="0"/>
              <a:t>Spectrogram of the waveform</a:t>
            </a:r>
          </a:p>
          <a:p>
            <a:r>
              <a:rPr lang="en-US" dirty="0"/>
              <a:t>Radar at zero center frequency </a:t>
            </a:r>
          </a:p>
          <a:p>
            <a:r>
              <a:rPr lang="en-US" dirty="0"/>
              <a:t>The LTE channel was turned ON in the middle of the preview process    </a:t>
            </a:r>
          </a:p>
        </p:txBody>
      </p:sp>
      <p:pic>
        <p:nvPicPr>
          <p:cNvPr id="5" name="Content Placeholder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9600" y="918818"/>
            <a:ext cx="7627672" cy="5177182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>
            <a:off x="3581400" y="2968522"/>
            <a:ext cx="2049076" cy="401461"/>
          </a:xfrm>
          <a:prstGeom prst="straightConnector1">
            <a:avLst/>
          </a:prstGeom>
          <a:ln w="5715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49830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Waveform Preview Demonstrations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690415" y="997383"/>
            <a:ext cx="3767285" cy="5188672"/>
          </a:xfrm>
        </p:spPr>
        <p:txBody>
          <a:bodyPr/>
          <a:lstStyle/>
          <a:p>
            <a:r>
              <a:rPr lang="en-US" dirty="0"/>
              <a:t>Time scope showing the LTE TDD signals and the radar signal pulses </a:t>
            </a:r>
          </a:p>
        </p:txBody>
      </p:sp>
      <p:pic>
        <p:nvPicPr>
          <p:cNvPr id="5" name="Content Placeholder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830348"/>
            <a:ext cx="7498349" cy="5265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24148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Concluding Remarks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CBRS spectrum sharing requires ESC sensor deployment to detect and report the presence of federal incumbent radar</a:t>
            </a:r>
          </a:p>
          <a:p>
            <a:r>
              <a:rPr lang="en-US" dirty="0"/>
              <a:t>Some characteristics of the actual incumbent radar signals are difficult to generate</a:t>
            </a:r>
          </a:p>
          <a:p>
            <a:r>
              <a:rPr lang="en-US" dirty="0"/>
              <a:t>Utilize field-measured radar waveforms</a:t>
            </a:r>
          </a:p>
          <a:p>
            <a:r>
              <a:rPr lang="en-US" dirty="0"/>
              <a:t>Waveform generation with certain power levels or SIR values for testing and development of incumbent radar detection algorithms</a:t>
            </a:r>
          </a:p>
          <a:p>
            <a:r>
              <a:rPr lang="en-US" dirty="0"/>
              <a:t>Framework and signal processing block to handle signal mixing and generation process</a:t>
            </a:r>
          </a:p>
          <a:p>
            <a:r>
              <a:rPr lang="en-US" dirty="0"/>
              <a:t>GUI to demonstrate the waveform and automate the generation process </a:t>
            </a:r>
          </a:p>
          <a:p>
            <a:r>
              <a:rPr lang="en-US" dirty="0"/>
              <a:t>The GUI tool is deployable and can run without licensed software </a:t>
            </a:r>
          </a:p>
        </p:txBody>
      </p:sp>
    </p:spTree>
    <p:extLst>
      <p:ext uri="{BB962C8B-B14F-4D97-AF65-F5344CB8AC3E}">
        <p14:creationId xmlns:p14="http://schemas.microsoft.com/office/powerpoint/2010/main" val="227731603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 algn="ctr">
              <a:buNone/>
            </a:pPr>
            <a:r>
              <a:rPr lang="en-US" dirty="0"/>
              <a:t>Questions?</a:t>
            </a:r>
          </a:p>
          <a:p>
            <a:pPr marL="0" indent="0" algn="ctr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Source Code: </a:t>
            </a:r>
            <a:r>
              <a:rPr lang="en-US" dirty="0">
                <a:hlinkClick r:id="rId2"/>
              </a:rPr>
              <a:t>https://github.com/usnistgov/ESCWaveformGenerator.git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Contacts: Raied Caromi, </a:t>
            </a:r>
            <a:r>
              <a:rPr lang="en-US" dirty="0">
                <a:hlinkClick r:id="rId3"/>
              </a:rPr>
              <a:t>raied.caromi@nist.gov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	    John Mink, </a:t>
            </a:r>
            <a:r>
              <a:rPr lang="en-US" dirty="0">
                <a:hlinkClick r:id="rId4"/>
              </a:rPr>
              <a:t>john.mink@nist.gov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	    Michael Souryal, </a:t>
            </a:r>
            <a:r>
              <a:rPr lang="en-US" dirty="0">
                <a:hlinkClick r:id="rId5"/>
              </a:rPr>
              <a:t>michael.souryal@nist.gov</a:t>
            </a:r>
            <a:endParaRPr lang="en-US" dirty="0"/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0346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Examples of field-measured radar waveforms </a:t>
            </a:r>
          </a:p>
        </p:txBody>
      </p:sp>
      <p:pic>
        <p:nvPicPr>
          <p:cNvPr id="4" name="Picture 3"/>
          <p:cNvPicPr>
            <a:picLocks noChangeAspect="1"/>
          </p:cNvPicPr>
          <p:nvPr>
            <p:custDataLst>
              <p:custData r:id="rId1"/>
            </p:custDataLst>
          </p:nvPr>
        </p:nvPicPr>
        <p:blipFill rotWithShape="1">
          <a:blip r:embed="rId3"/>
          <a:srcRect b="17857"/>
          <a:stretch/>
        </p:blipFill>
        <p:spPr>
          <a:xfrm>
            <a:off x="1905000" y="914400"/>
            <a:ext cx="8151639" cy="40386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1DAB2049-88A0-4DF7-ACE3-3F0D6CF67D3A}"/>
              </a:ext>
            </a:extLst>
          </p:cNvPr>
          <p:cNvSpPr/>
          <p:nvPr/>
        </p:nvSpPr>
        <p:spPr>
          <a:xfrm>
            <a:off x="1447800" y="5715000"/>
            <a:ext cx="10363200" cy="500776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Figure</a:t>
            </a:r>
            <a:r>
              <a:rPr lang="en-US" sz="1400" dirty="0"/>
              <a:t> 3.1 , 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NASCTN Report 2, NIST Technical Note 1954, 3.5 GHz Radar Waveform Capture at Point Loma, Final Test Report, </a:t>
            </a:r>
          </a:p>
          <a:p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https://doi.org/10.6028/NIST.TN.1954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1029D1E-2895-4C6C-9B67-906F132C0F62}"/>
              </a:ext>
            </a:extLst>
          </p:cNvPr>
          <p:cNvSpPr/>
          <p:nvPr/>
        </p:nvSpPr>
        <p:spPr>
          <a:xfrm>
            <a:off x="2651990" y="4976446"/>
            <a:ext cx="6858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Magnitude of an IQ capture of a typical 3550 MHz SPN43 radar. The full capture epoch of just over 60 s duration is shown here. </a:t>
            </a:r>
          </a:p>
        </p:txBody>
      </p:sp>
    </p:spTree>
    <p:extLst>
      <p:ext uri="{BB962C8B-B14F-4D97-AF65-F5344CB8AC3E}">
        <p14:creationId xmlns:p14="http://schemas.microsoft.com/office/powerpoint/2010/main" val="14832142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Examples of field-measured radar waveforms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b="8569"/>
          <a:stretch/>
        </p:blipFill>
        <p:spPr>
          <a:xfrm>
            <a:off x="2667000" y="838200"/>
            <a:ext cx="6781800" cy="440352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B4CD81B-88E1-4E8B-B681-A9475171A78C}"/>
              </a:ext>
            </a:extLst>
          </p:cNvPr>
          <p:cNvSpPr/>
          <p:nvPr/>
        </p:nvSpPr>
        <p:spPr>
          <a:xfrm>
            <a:off x="1143000" y="5827101"/>
            <a:ext cx="9525000" cy="605939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Figure 3.8</a:t>
            </a:r>
            <a:r>
              <a:rPr lang="en-US" sz="1400" dirty="0"/>
              <a:t>, 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NASCTN Report 2, NIST Technical Note 1954, 3.5 GHz Radar Waveform Capture at Point Loma, Final Test Report, </a:t>
            </a:r>
          </a:p>
          <a:p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https://doi.org/10.6028/NIST.TN.1954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AB428D5-77E0-4338-9B70-E026EBAF33F1}"/>
              </a:ext>
            </a:extLst>
          </p:cNvPr>
          <p:cNvSpPr/>
          <p:nvPr/>
        </p:nvSpPr>
        <p:spPr>
          <a:xfrm>
            <a:off x="690418" y="5181600"/>
            <a:ext cx="111967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 Spectrogram of a SPN-43 signal with temporal fading, captured with the omni-directional antenna showing spread of peak rotation power of 31.5 dB, while the mean peak power, pooled over all rotations in this capture, is -54.6 dBm. </a:t>
            </a:r>
          </a:p>
        </p:txBody>
      </p:sp>
    </p:spTree>
    <p:extLst>
      <p:ext uri="{BB962C8B-B14F-4D97-AF65-F5344CB8AC3E}">
        <p14:creationId xmlns:p14="http://schemas.microsoft.com/office/powerpoint/2010/main" val="42236635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Examples of field-measured radar waveforms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b="8750"/>
          <a:stretch/>
        </p:blipFill>
        <p:spPr>
          <a:xfrm>
            <a:off x="2590800" y="718842"/>
            <a:ext cx="6858000" cy="449301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56A9FEE-DFDA-4E98-A0CA-8B7B854F11D2}"/>
              </a:ext>
            </a:extLst>
          </p:cNvPr>
          <p:cNvSpPr/>
          <p:nvPr/>
        </p:nvSpPr>
        <p:spPr>
          <a:xfrm>
            <a:off x="1143000" y="5791200"/>
            <a:ext cx="9753600" cy="550854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Figure 3.18 , NASCTN Report 2, NIST Technical Note 1954, 3.5 GHz Radar Waveform Capture at Point Loma, Final Test Report, </a:t>
            </a:r>
          </a:p>
          <a:p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https://doi.org/10.6028/NIST.TN.1954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1D94CC4-015D-40BC-A228-0A718A3C1DED}"/>
              </a:ext>
            </a:extLst>
          </p:cNvPr>
          <p:cNvSpPr/>
          <p:nvPr/>
        </p:nvSpPr>
        <p:spPr>
          <a:xfrm>
            <a:off x="1828800" y="5105400"/>
            <a:ext cx="86487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Spectrogram showing broadband noise from Radar 3. Note that SPN-43 peaks at 3550 MHz are visible earlier than 30 s, but are hidden by interference at later times. </a:t>
            </a:r>
          </a:p>
        </p:txBody>
      </p:sp>
    </p:spTree>
    <p:extLst>
      <p:ext uri="{BB962C8B-B14F-4D97-AF65-F5344CB8AC3E}">
        <p14:creationId xmlns:p14="http://schemas.microsoft.com/office/powerpoint/2010/main" val="37007311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Waveform generation framework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Define basic objects to handle signal input/output from/to files</a:t>
            </a:r>
          </a:p>
          <a:p>
            <a:r>
              <a:rPr lang="en-US" dirty="0"/>
              <a:t>Read signals in terms of segments of samples </a:t>
            </a:r>
          </a:p>
          <a:p>
            <a:r>
              <a:rPr lang="en-US" dirty="0"/>
              <a:t>Perform signal processing procedures on the segment of samples </a:t>
            </a:r>
          </a:p>
          <a:p>
            <a:r>
              <a:rPr lang="en-US" dirty="0"/>
              <a:t>Track signal timing, end of file action, IQ format and scaling</a:t>
            </a:r>
          </a:p>
          <a:p>
            <a:r>
              <a:rPr lang="en-US" dirty="0"/>
              <a:t>Signal processing procedures are built on top of the basic framework </a:t>
            </a:r>
          </a:p>
          <a:p>
            <a:r>
              <a:rPr lang="en-US" dirty="0"/>
              <a:t>GUI to visualize the resulting waveforms and to automate the process of generating the waveforms</a:t>
            </a:r>
          </a:p>
          <a:p>
            <a:r>
              <a:rPr lang="en-US" dirty="0"/>
              <a:t>The GUI utilizes the framework and the waveform signal processing blocks to mix up to two radar, one adjacent band interference (ABI), and two LTE signals </a:t>
            </a:r>
          </a:p>
          <a:p>
            <a:r>
              <a:rPr lang="en-US" dirty="0"/>
              <a:t>The GUI simplifies the selection of certain parameters such as signal power levels, and randomizes other parameters such as start time, and frequency</a:t>
            </a:r>
          </a:p>
          <a:p>
            <a:r>
              <a:rPr lang="en-US" dirty="0"/>
              <a:t>The software automates the generation of multiple waveform files </a:t>
            </a:r>
          </a:p>
        </p:txBody>
      </p:sp>
    </p:spTree>
    <p:extLst>
      <p:ext uri="{BB962C8B-B14F-4D97-AF65-F5344CB8AC3E}">
        <p14:creationId xmlns:p14="http://schemas.microsoft.com/office/powerpoint/2010/main" val="14713272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Read and write complex baseband signals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type="subTitle" idx="1"/>
          </p:nvPr>
        </p:nvSpPr>
        <p:spPr>
          <a:xfrm>
            <a:off x="690415" y="997383"/>
            <a:ext cx="4491185" cy="5188672"/>
          </a:xfrm>
        </p:spPr>
        <p:txBody>
          <a:bodyPr/>
          <a:lstStyle/>
          <a:p>
            <a:r>
              <a:rPr lang="en-US" dirty="0"/>
              <a:t>All signals are saved as integer 16-bit interleaved I/Q data file to minimize disk storage size</a:t>
            </a:r>
          </a:p>
          <a:p>
            <a:r>
              <a:rPr lang="en-US" dirty="0"/>
              <a:t>Signal from file: read  a segment of samples from a signal file and prepare it for baseband processing</a:t>
            </a:r>
          </a:p>
          <a:p>
            <a:r>
              <a:rPr lang="en-US" dirty="0"/>
              <a:t>Signal to file: write a segment of samples to a file</a:t>
            </a:r>
          </a:p>
          <a:p>
            <a:r>
              <a:rPr lang="en-US" dirty="0"/>
              <a:t>A waveform object can have one or more (signal from file)/(signal to file) objects</a:t>
            </a:r>
          </a:p>
        </p:txBody>
      </p:sp>
      <p:pic>
        <p:nvPicPr>
          <p:cNvPr id="13" name="Content Placeholder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4314" y="1033462"/>
            <a:ext cx="4539886" cy="4986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00095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Multi-task execution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690415" y="997383"/>
            <a:ext cx="4262585" cy="5188672"/>
          </a:xfrm>
        </p:spPr>
        <p:txBody>
          <a:bodyPr/>
          <a:lstStyle/>
          <a:p>
            <a:r>
              <a:rPr lang="en-US" dirty="0"/>
              <a:t>Organize multi-task execution</a:t>
            </a:r>
          </a:p>
          <a:p>
            <a:r>
              <a:rPr lang="en-US" dirty="0"/>
              <a:t>Manage the type of the execution, i.e., sequential or parallel.</a:t>
            </a:r>
          </a:p>
          <a:p>
            <a:endParaRPr lang="en-US" dirty="0"/>
          </a:p>
        </p:txBody>
      </p:sp>
      <p:pic>
        <p:nvPicPr>
          <p:cNvPr id="6" name="Content Placeholder 4" descr="Screen Clippi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2" t="5911"/>
          <a:stretch/>
        </p:blipFill>
        <p:spPr>
          <a:xfrm>
            <a:off x="4982308" y="1828800"/>
            <a:ext cx="6193736" cy="3367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9252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Signal preprocessing and measurement preparations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Certain tasks are performed before waveform generation</a:t>
            </a:r>
          </a:p>
          <a:p>
            <a:r>
              <a:rPr lang="en-US" dirty="0"/>
              <a:t>Decimation is performed on the original radar waveforms to extract clean radar signals centered at zero Hz baseband</a:t>
            </a:r>
          </a:p>
          <a:p>
            <a:r>
              <a:rPr lang="en-US" dirty="0"/>
              <a:t>Instantaneous signal to interference ratio (SIR) calculation during the generation process requires estimation of radar peaks and their times at every sweep</a:t>
            </a:r>
          </a:p>
          <a:p>
            <a:r>
              <a:rPr lang="en-US" dirty="0"/>
              <a:t>LTE TDD signals are simulated and up-sampled to the final waveform sampling rate beforehand</a:t>
            </a:r>
          </a:p>
          <a:p>
            <a:r>
              <a:rPr lang="en-US" dirty="0"/>
              <a:t>Real captured LTE TDD signals can also be used instead of the synthetically generated LTE signals</a:t>
            </a:r>
          </a:p>
        </p:txBody>
      </p:sp>
    </p:spTree>
    <p:extLst>
      <p:ext uri="{BB962C8B-B14F-4D97-AF65-F5344CB8AC3E}">
        <p14:creationId xmlns:p14="http://schemas.microsoft.com/office/powerpoint/2010/main" val="1199580075"/>
      </p:ext>
    </p:extLst>
  </p:cSld>
  <p:clrMapOvr>
    <a:masterClrMapping/>
  </p:clrMapOvr>
</p:sld>
</file>

<file path=ppt/theme/theme1.xml><?xml version="1.0" encoding="utf-8"?>
<a:theme xmlns:a="http://schemas.openxmlformats.org/drawingml/2006/main" name="CTL_Theme_wid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TL_Theme_wide" id="{1C60A231-F2EC-496A-BCE1-8E5D67A4982D}" vid="{9257EADF-DA91-46F9-843E-4CF4469A07F9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ontrol xmlns="http://schemas.microsoft.com/VisualStudio/2011/storyboarding/control">
  <Id Name="System.Storyboarding.Common.Text" Revision="1" Stencil="System.Storyboarding.Common" StencilVersion="0.1"/>
</Control>
</file>

<file path=customXml/item2.xml><?xml version="1.0" encoding="utf-8"?>
<Control xmlns="http://schemas.microsoft.com/VisualStudio/2011/storyboarding/control">
  <Id Name="7a464f6f-edb3-41ef-828b-d3de4e1a497f" Revision="2" Stencil="System.MyShapes" StencilVersion="1.0"/>
</Control>
</file>

<file path=customXml/itemProps1.xml><?xml version="1.0" encoding="utf-8"?>
<ds:datastoreItem xmlns:ds="http://schemas.openxmlformats.org/officeDocument/2006/customXml" ds:itemID="{73769F29-932D-414E-831B-7B288D7B0959}">
  <ds:schemaRefs>
    <ds:schemaRef ds:uri="http://schemas.microsoft.com/VisualStudio/2011/storyboarding/control"/>
  </ds:schemaRefs>
</ds:datastoreItem>
</file>

<file path=customXml/itemProps2.xml><?xml version="1.0" encoding="utf-8"?>
<ds:datastoreItem xmlns:ds="http://schemas.openxmlformats.org/officeDocument/2006/customXml" ds:itemID="{9D789411-6663-4808-A50E-6E227C16F443}">
  <ds:schemaRefs>
    <ds:schemaRef ds:uri="http://schemas.microsoft.com/VisualStudio/2011/storyboarding/contro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CTL_Theme_wide</Template>
  <TotalTime>2284</TotalTime>
  <Words>1387</Words>
  <Application>Microsoft Office PowerPoint</Application>
  <PresentationFormat>Widescreen</PresentationFormat>
  <Paragraphs>126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Arial</vt:lpstr>
      <vt:lpstr>Calibri</vt:lpstr>
      <vt:lpstr>Calibri Light</vt:lpstr>
      <vt:lpstr>Myriad Pro</vt:lpstr>
      <vt:lpstr>CTL_Theme_wide</vt:lpstr>
      <vt:lpstr>3.5 GHz Waveform Generation for Testing and Development of ESC Detectors</vt:lpstr>
      <vt:lpstr>Background</vt:lpstr>
      <vt:lpstr>Examples of field-measured radar waveforms </vt:lpstr>
      <vt:lpstr>Examples of field-measured radar waveforms </vt:lpstr>
      <vt:lpstr>Examples of field-measured radar waveforms </vt:lpstr>
      <vt:lpstr>Waveform generation framework</vt:lpstr>
      <vt:lpstr>Read and write complex baseband signals</vt:lpstr>
      <vt:lpstr>Multi-task execution</vt:lpstr>
      <vt:lpstr>Signal preprocessing and measurement preparations</vt:lpstr>
      <vt:lpstr>Decimation process</vt:lpstr>
      <vt:lpstr>Decimation execution </vt:lpstr>
      <vt:lpstr>Waveform signal processing</vt:lpstr>
      <vt:lpstr>Waveform object example</vt:lpstr>
      <vt:lpstr>Waveform generation</vt:lpstr>
      <vt:lpstr>GUI waveform generation</vt:lpstr>
      <vt:lpstr>Signal Sources Panel</vt:lpstr>
      <vt:lpstr>Waveform Preview Panel</vt:lpstr>
      <vt:lpstr>Waveform Generation Panel</vt:lpstr>
      <vt:lpstr>Waveform Preview Demonstrations </vt:lpstr>
      <vt:lpstr>Waveform Preview Demonstrations  </vt:lpstr>
      <vt:lpstr>Waveform Preview Demonstrations </vt:lpstr>
      <vt:lpstr>Waveform Preview Demonstrations </vt:lpstr>
      <vt:lpstr>Concluding Remarks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3.5 GHz Waveform Generation for Testing and Development of ESC Detectors</dc:title>
  <dc:creator>Caromi, Raied M. (Fed)</dc:creator>
  <cp:lastModifiedBy>Caromi, Raied M. (Fed)</cp:lastModifiedBy>
  <cp:revision>83</cp:revision>
  <dcterms:created xsi:type="dcterms:W3CDTF">2017-08-29T15:52:12Z</dcterms:created>
  <dcterms:modified xsi:type="dcterms:W3CDTF">2017-10-30T15:25:49Z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fs.IsStoryboard">
    <vt:bool>true</vt:bool>
  </property>
  <property fmtid="{D5CDD505-2E9C-101B-9397-08002B2CF9AE}" pid="3" name="Tfs.LastKnownPath">
    <vt:lpwstr>https://nistgov-my.sharepoint.com/personal/rmc1_nist_gov/Documents/PowerPointResearch/3.5_GHz_Waveform_Generation_for_ESC_Caromi_final.pptx</vt:lpwstr>
  </property>
</Properties>
</file>